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sldIdLst>
    <p:sldId id="266" r:id="rId2"/>
    <p:sldId id="267" r:id="rId3"/>
    <p:sldId id="257" r:id="rId4"/>
    <p:sldId id="259" r:id="rId5"/>
    <p:sldId id="258" r:id="rId6"/>
    <p:sldId id="264" r:id="rId7"/>
    <p:sldId id="265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904"/>
    <a:srgbClr val="A958FF"/>
    <a:srgbClr val="D12926"/>
    <a:srgbClr val="E32B08"/>
    <a:srgbClr val="27DD07"/>
    <a:srgbClr val="FF3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E2A0DB-6326-6144-983F-B391130506C4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95195C-4BA9-3B45-A64F-78CE888D27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youtube.com/watch?v=Y3utCntXrP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-portal.com/academy/lesson/petrarchan-sonnet-rhyme-scheme-format-example-poems.html%23lesson" TargetMode="External"/><Relationship Id="rId4" Type="http://schemas.openxmlformats.org/officeDocument/2006/relationships/image" Target="../media/image4.jpeg"/><Relationship Id="rId5" Type="http://schemas.microsoft.com/office/2007/relationships/hdphoto" Target="../media/hdphoto3.wdp"/><Relationship Id="rId6" Type="http://schemas.openxmlformats.org/officeDocument/2006/relationships/hyperlink" Target="http://www.poetryfoundation.org/bio/emma-lazaru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guardian.com/books/2012/jun/04/poem-week-new-colossus-emma-lazar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9587" y="2425656"/>
            <a:ext cx="6120834" cy="427809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On </a:t>
            </a:r>
            <a:r>
              <a:rPr lang="en-US" sz="2000" b="1" dirty="0" smtClean="0"/>
              <a:t>Post</a:t>
            </a:r>
            <a:r>
              <a:rPr lang="en-US" sz="2000" b="1" dirty="0" smtClean="0"/>
              <a:t>-</a:t>
            </a:r>
            <a:r>
              <a:rPr lang="en-US" sz="2000" b="1" dirty="0" smtClean="0"/>
              <a:t>it notes:</a:t>
            </a:r>
          </a:p>
          <a:p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Identify </a:t>
            </a:r>
            <a:r>
              <a:rPr lang="en-US" b="1" dirty="0" smtClean="0"/>
              <a:t>something interesting </a:t>
            </a:r>
            <a:r>
              <a:rPr lang="en-US" b="1" dirty="0" smtClean="0"/>
              <a:t>in your line 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S</a:t>
            </a:r>
            <a:r>
              <a:rPr lang="en-US" b="1" dirty="0" smtClean="0"/>
              <a:t>uggest </a:t>
            </a:r>
            <a:r>
              <a:rPr lang="en-US" b="1" dirty="0" smtClean="0"/>
              <a:t>what might be meant by the line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Ask a question of your line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r>
              <a:rPr lang="en-US" b="1" dirty="0" smtClean="0"/>
              <a:t>Example: “conquering </a:t>
            </a:r>
            <a:r>
              <a:rPr lang="en-US" b="1" dirty="0"/>
              <a:t>limbs astride from land to land</a:t>
            </a:r>
            <a:r>
              <a:rPr lang="en-US" b="1" dirty="0" smtClean="0"/>
              <a:t>;”</a:t>
            </a:r>
            <a:endParaRPr lang="en-US" b="1" dirty="0" smtClean="0"/>
          </a:p>
          <a:p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b="1" dirty="0" err="1" smtClean="0"/>
              <a:t>Repetiton</a:t>
            </a:r>
            <a:r>
              <a:rPr lang="en-US" b="1" dirty="0" smtClean="0"/>
              <a:t>/ use of semi-colon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‘Conquering’ is a powerful active verb and </a:t>
            </a:r>
            <a:r>
              <a:rPr lang="en-US" b="1" dirty="0" smtClean="0"/>
              <a:t>might suggest </a:t>
            </a:r>
            <a:r>
              <a:rPr lang="en-US" b="1" dirty="0" smtClean="0"/>
              <a:t>winning </a:t>
            </a:r>
            <a:r>
              <a:rPr lang="en-US" b="1" dirty="0" smtClean="0"/>
              <a:t>a battle </a:t>
            </a:r>
            <a:endParaRPr lang="en-US" b="1" dirty="0" smtClean="0"/>
          </a:p>
          <a:p>
            <a:r>
              <a:rPr lang="en-US" b="1" dirty="0" smtClean="0"/>
              <a:t>    </a:t>
            </a:r>
            <a:endParaRPr lang="en-US" b="1" dirty="0"/>
          </a:p>
          <a:p>
            <a:r>
              <a:rPr lang="en-US" b="1" dirty="0" smtClean="0"/>
              <a:t>Question – what has been conquered? Why was it necessary to conquer?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9901" y="356852"/>
            <a:ext cx="2571035" cy="1925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itle 9"/>
          <p:cNvSpPr txBox="1">
            <a:spLocks/>
          </p:cNvSpPr>
          <p:nvPr/>
        </p:nvSpPr>
        <p:spPr>
          <a:xfrm>
            <a:off x="3615674" y="503560"/>
            <a:ext cx="5006958" cy="14617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rgbClr val="000000"/>
                </a:solidFill>
              </a:rPr>
              <a:t>How can the structure of a sonnet </a:t>
            </a:r>
            <a:r>
              <a:rPr lang="en-US" sz="3200" b="1" dirty="0">
                <a:solidFill>
                  <a:srgbClr val="000000"/>
                </a:solidFill>
              </a:rPr>
              <a:t>a</a:t>
            </a:r>
            <a:r>
              <a:rPr lang="en-US" sz="3200" b="1" dirty="0" smtClean="0">
                <a:solidFill>
                  <a:srgbClr val="000000"/>
                </a:solidFill>
              </a:rPr>
              <a:t>ffect its meaning?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2297" y="5660810"/>
            <a:ext cx="6134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Y3utCntXrPo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1833" y="1016001"/>
            <a:ext cx="7129927" cy="341632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dirty="0"/>
              <a:t>mighty woman with a torch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Not like the brazen giant of Greek fame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Send these, the homeless, tempest-</a:t>
            </a:r>
            <a:r>
              <a:rPr lang="en-US" sz="2400" b="1" dirty="0" err="1"/>
              <a:t>tost</a:t>
            </a:r>
            <a:r>
              <a:rPr lang="en-US" sz="2400" b="1" dirty="0"/>
              <a:t> to me,</a:t>
            </a:r>
          </a:p>
          <a:p>
            <a:endParaRPr lang="en-US" sz="2400" b="1" dirty="0" smtClean="0"/>
          </a:p>
          <a:p>
            <a:r>
              <a:rPr lang="en-US" sz="2400" b="1" dirty="0"/>
              <a:t>I lift my lamp beside the golden door!</a:t>
            </a:r>
            <a:r>
              <a:rPr lang="en-US" sz="2400" b="1" dirty="0" smtClean="0"/>
              <a:t>”</a:t>
            </a:r>
          </a:p>
          <a:p>
            <a:endParaRPr lang="en-US" sz="2400" b="1" dirty="0"/>
          </a:p>
          <a:p>
            <a:r>
              <a:rPr lang="en-US" sz="2400" b="1" dirty="0"/>
              <a:t>The New </a:t>
            </a:r>
            <a:r>
              <a:rPr lang="en-US" sz="2400" b="1" dirty="0" smtClean="0"/>
              <a:t>Colossus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741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-357693"/>
            <a:ext cx="8042276" cy="133695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True or False</a:t>
            </a:r>
            <a:r>
              <a:rPr lang="en-US" b="1" dirty="0">
                <a:solidFill>
                  <a:schemeClr val="tx1"/>
                </a:solidFill>
              </a:rPr>
              <a:t>? 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2314" y="2004930"/>
            <a:ext cx="2463800" cy="32893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60674" y="1388764"/>
            <a:ext cx="5322499" cy="5078314"/>
          </a:xfrm>
          <a:prstGeom prst="rect">
            <a:avLst/>
          </a:prstGeom>
          <a:noFill/>
          <a:ln>
            <a:solidFill>
              <a:srgbClr val="18579B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Statue of Liberty was given to America as a gift from France in 1886.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seven spikes of her crown represent the 7 seas and continents.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Lady Liberty’s hand embraces a tablet inscribed with the date of American Independence (July 4</a:t>
            </a:r>
            <a:r>
              <a:rPr lang="en-US" baseline="30000" dirty="0" smtClean="0"/>
              <a:t>th</a:t>
            </a:r>
            <a:r>
              <a:rPr lang="en-US" dirty="0" smtClean="0"/>
              <a:t> 1776).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There is a broken chain at the feet of Lady Liberty </a:t>
            </a:r>
            <a:r>
              <a:rPr lang="en-US" dirty="0" err="1" smtClean="0"/>
              <a:t>symbolising</a:t>
            </a:r>
            <a:r>
              <a:rPr lang="en-US" dirty="0" smtClean="0"/>
              <a:t> freedom in the 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She became </a:t>
            </a:r>
            <a:r>
              <a:rPr lang="en-US" dirty="0"/>
              <a:t>the symbol of immigration during the second half of the 19th century, as over 9m immigrants came to the </a:t>
            </a:r>
            <a:r>
              <a:rPr lang="en-US" dirty="0" smtClean="0"/>
              <a:t>US. She was </a:t>
            </a:r>
            <a:r>
              <a:rPr lang="en-US"/>
              <a:t>often </a:t>
            </a:r>
            <a:r>
              <a:rPr lang="en-US" smtClean="0"/>
              <a:t>the </a:t>
            </a:r>
            <a:r>
              <a:rPr lang="en-US" dirty="0"/>
              <a:t>first thing they saw when arriving by boat.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41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910" y="-361151"/>
            <a:ext cx="8042276" cy="1336956"/>
          </a:xfrm>
        </p:spPr>
        <p:txBody>
          <a:bodyPr/>
          <a:lstStyle/>
          <a:p>
            <a:pPr algn="r"/>
            <a:r>
              <a:rPr lang="en-US" sz="4000" b="1" dirty="0" smtClean="0">
                <a:solidFill>
                  <a:srgbClr val="000000"/>
                </a:solidFill>
              </a:rPr>
              <a:t>Group Reading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75" y="6158560"/>
            <a:ext cx="83969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hlinkClick r:id="rId2"/>
              </a:rPr>
              <a:t>http://www.theguardian.com/books/2012/jun/04/poem-week-new-colossus-emma-lazarus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>
                <a:hlinkClick r:id="rId3"/>
              </a:rPr>
              <a:t>http://education-portal.com/academy/lesson/petrarchan-sonnet-rhyme-scheme-format-example-poems.html#lesson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793" y="307327"/>
            <a:ext cx="2463800" cy="3289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3188845" y="1471256"/>
            <a:ext cx="5612532" cy="4539704"/>
          </a:xfrm>
          <a:prstGeom prst="rect">
            <a:avLst/>
          </a:prstGeom>
          <a:ln>
            <a:solidFill>
              <a:srgbClr val="18579B"/>
            </a:solidFill>
          </a:ln>
        </p:spPr>
        <p:txBody>
          <a:bodyPr wrap="square">
            <a:spAutoFit/>
          </a:bodyPr>
          <a:lstStyle/>
          <a:p>
            <a:r>
              <a:rPr lang="en-US" sz="1700" b="1" dirty="0"/>
              <a:t>The New Colossus</a:t>
            </a:r>
          </a:p>
          <a:p>
            <a:r>
              <a:rPr lang="en-US" sz="1700" dirty="0"/>
              <a:t>BY </a:t>
            </a:r>
            <a:r>
              <a:rPr lang="en-US" sz="1700" dirty="0">
                <a:hlinkClick r:id="rId6"/>
              </a:rPr>
              <a:t>EMMA LAZARUS</a:t>
            </a:r>
            <a:endParaRPr lang="en-US" sz="1700" dirty="0"/>
          </a:p>
          <a:p>
            <a:r>
              <a:rPr lang="en-US" sz="1700" dirty="0"/>
              <a:t> </a:t>
            </a:r>
          </a:p>
          <a:p>
            <a:r>
              <a:rPr lang="en-US" sz="1700" dirty="0"/>
              <a:t>Not like the brazen giant of Greek fame,</a:t>
            </a:r>
          </a:p>
          <a:p>
            <a:r>
              <a:rPr lang="en-US" sz="1700" dirty="0"/>
              <a:t>With conquering limbs astride from land to land;</a:t>
            </a:r>
          </a:p>
          <a:p>
            <a:r>
              <a:rPr lang="en-US" sz="1700" dirty="0"/>
              <a:t>Here at our sea-washed, sunset gates shall stand</a:t>
            </a:r>
          </a:p>
          <a:p>
            <a:r>
              <a:rPr lang="en-US" sz="1700" dirty="0"/>
              <a:t>A mighty woman with a torch, whose flame</a:t>
            </a:r>
          </a:p>
          <a:p>
            <a:r>
              <a:rPr lang="en-US" sz="1700" dirty="0"/>
              <a:t>Is the imprisoned lightning, and her name</a:t>
            </a:r>
          </a:p>
          <a:p>
            <a:r>
              <a:rPr lang="en-US" sz="1700" dirty="0"/>
              <a:t>Mother of Exiles. From her beacon-hand</a:t>
            </a:r>
          </a:p>
          <a:p>
            <a:r>
              <a:rPr lang="en-US" sz="1700" dirty="0"/>
              <a:t>Glows world-wide welcome; her mild eyes command</a:t>
            </a:r>
          </a:p>
          <a:p>
            <a:r>
              <a:rPr lang="en-US" sz="1700" dirty="0"/>
              <a:t>The air-bridged harbor that twin cities frame.</a:t>
            </a:r>
          </a:p>
          <a:p>
            <a:r>
              <a:rPr lang="en-US" sz="1700" dirty="0"/>
              <a:t>“Keep, ancient lands, your storied pomp!” cries she</a:t>
            </a:r>
          </a:p>
          <a:p>
            <a:r>
              <a:rPr lang="en-US" sz="1700" dirty="0"/>
              <a:t>With silent lips. “Give me your tired, your poor,</a:t>
            </a:r>
          </a:p>
          <a:p>
            <a:r>
              <a:rPr lang="en-US" sz="1700" dirty="0"/>
              <a:t>Your huddled masses yearning to breathe free,</a:t>
            </a:r>
          </a:p>
          <a:p>
            <a:r>
              <a:rPr lang="en-US" sz="1700" dirty="0"/>
              <a:t>The wretched refuse of your teeming shore.</a:t>
            </a:r>
          </a:p>
          <a:p>
            <a:r>
              <a:rPr lang="en-US" sz="1700" dirty="0"/>
              <a:t>Send these, the homeless, tempest-</a:t>
            </a:r>
            <a:r>
              <a:rPr lang="en-US" sz="1700" dirty="0" err="1"/>
              <a:t>tost</a:t>
            </a:r>
            <a:r>
              <a:rPr lang="en-US" sz="1700" dirty="0"/>
              <a:t> to me,</a:t>
            </a:r>
          </a:p>
          <a:p>
            <a:r>
              <a:rPr lang="en-US" sz="1700" dirty="0"/>
              <a:t>I lift my lamp beside the golden door!”</a:t>
            </a:r>
          </a:p>
        </p:txBody>
      </p:sp>
    </p:spTree>
    <p:extLst>
      <p:ext uri="{BB962C8B-B14F-4D97-AF65-F5344CB8AC3E}">
        <p14:creationId xmlns:p14="http://schemas.microsoft.com/office/powerpoint/2010/main" val="197773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A Petrarchan Sonnet </a:t>
            </a:r>
            <a:r>
              <a:rPr lang="en-US" sz="4000" dirty="0" smtClean="0">
                <a:solidFill>
                  <a:srgbClr val="000000"/>
                </a:solidFill>
              </a:rPr>
              <a:t/>
            </a:r>
            <a:br>
              <a:rPr lang="en-US" sz="40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(the Italian sonnet)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856" y="1935984"/>
            <a:ext cx="8042276" cy="4343400"/>
          </a:xfrm>
          <a:ln>
            <a:solidFill>
              <a:srgbClr val="18579B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Which words rhyme?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you identify any alliteration in the sonnet?</a:t>
            </a:r>
          </a:p>
          <a:p>
            <a:r>
              <a:rPr lang="en-US" dirty="0" smtClean="0">
                <a:solidFill>
                  <a:srgbClr val="27DD07"/>
                </a:solidFill>
              </a:rPr>
              <a:t>Identify the rhyming pattern (</a:t>
            </a:r>
            <a:r>
              <a:rPr lang="en-US" dirty="0">
                <a:solidFill>
                  <a:srgbClr val="27DD07"/>
                </a:solidFill>
              </a:rPr>
              <a:t>A,B, C</a:t>
            </a:r>
            <a:r>
              <a:rPr lang="en-US" dirty="0" smtClean="0">
                <a:solidFill>
                  <a:srgbClr val="27DD07"/>
                </a:solidFill>
              </a:rPr>
              <a:t>, D). What is interesting or unusual about the rhyme structure compared to other more traditional sonnets you’ve studied?  </a:t>
            </a:r>
          </a:p>
          <a:p>
            <a:r>
              <a:rPr lang="en-US" dirty="0" smtClean="0">
                <a:solidFill>
                  <a:srgbClr val="FF3BD7"/>
                </a:solidFill>
              </a:rPr>
              <a:t>Where is the point of change (or </a:t>
            </a:r>
            <a:r>
              <a:rPr lang="en-US" b="1" u="sng" dirty="0" err="1" smtClean="0">
                <a:solidFill>
                  <a:srgbClr val="FF3BD7"/>
                </a:solidFill>
              </a:rPr>
              <a:t>volta</a:t>
            </a:r>
            <a:r>
              <a:rPr lang="en-US" dirty="0" smtClean="0">
                <a:solidFill>
                  <a:srgbClr val="FF3BD7"/>
                </a:solidFill>
              </a:rPr>
              <a:t>) in the sonnet? </a:t>
            </a:r>
          </a:p>
          <a:p>
            <a:r>
              <a:rPr lang="en-US" dirty="0" smtClean="0">
                <a:solidFill>
                  <a:srgbClr val="FF3BD7"/>
                </a:solidFill>
              </a:rPr>
              <a:t>How might we label these parts? </a:t>
            </a:r>
            <a:endParaRPr lang="en-US" dirty="0">
              <a:solidFill>
                <a:srgbClr val="FF3B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1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9790"/>
            <a:ext cx="8467005" cy="596981"/>
          </a:xfrm>
        </p:spPr>
        <p:txBody>
          <a:bodyPr/>
          <a:lstStyle/>
          <a:p>
            <a:pPr algn="l"/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000000"/>
                </a:solidFill>
              </a:rPr>
              <a:t>Structure: </a:t>
            </a:r>
            <a:r>
              <a:rPr lang="en-US" sz="2800" dirty="0" smtClean="0">
                <a:solidFill>
                  <a:srgbClr val="000000"/>
                </a:solidFill>
              </a:rPr>
              <a:t>Octave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(8 lines)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23C904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Sestet </a:t>
            </a:r>
            <a:r>
              <a:rPr lang="en-US" sz="2800" dirty="0" smtClean="0">
                <a:solidFill>
                  <a:srgbClr val="0000FF"/>
                </a:solidFill>
              </a:rPr>
              <a:t>(6 lines)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6614" y="1299334"/>
            <a:ext cx="6262663" cy="4247317"/>
          </a:xfrm>
          <a:prstGeom prst="rect">
            <a:avLst/>
          </a:prstGeom>
          <a:noFill/>
          <a:ln>
            <a:solidFill>
              <a:srgbClr val="18579B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3C904"/>
                </a:solidFill>
              </a:rPr>
              <a:t>A</a:t>
            </a:r>
            <a:r>
              <a:rPr lang="en-US" dirty="0" smtClean="0"/>
              <a:t> - Not </a:t>
            </a:r>
            <a:r>
              <a:rPr lang="en-US" dirty="0"/>
              <a:t>like the brazen giant of Greek </a:t>
            </a:r>
            <a:r>
              <a:rPr lang="en-US" b="1" dirty="0">
                <a:solidFill>
                  <a:srgbClr val="23C904"/>
                </a:solidFill>
              </a:rPr>
              <a:t>fame</a:t>
            </a:r>
            <a:r>
              <a:rPr lang="en-US" dirty="0"/>
              <a:t>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- With </a:t>
            </a:r>
            <a:r>
              <a:rPr lang="en-US" dirty="0"/>
              <a:t>conquering limbs astride from land to</a:t>
            </a:r>
            <a:r>
              <a:rPr lang="en-US" b="1" dirty="0"/>
              <a:t> </a:t>
            </a:r>
            <a:r>
              <a:rPr lang="en-US" b="1" dirty="0">
                <a:solidFill>
                  <a:srgbClr val="FF4040"/>
                </a:solidFill>
              </a:rPr>
              <a:t>land</a:t>
            </a:r>
            <a:r>
              <a:rPr lang="en-US" dirty="0"/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- Here </a:t>
            </a:r>
            <a:r>
              <a:rPr lang="en-US" dirty="0"/>
              <a:t>at our sea-washed, sunset gates shall </a:t>
            </a:r>
            <a:r>
              <a:rPr lang="en-US" b="1" dirty="0">
                <a:solidFill>
                  <a:srgbClr val="FF4040"/>
                </a:solidFill>
              </a:rPr>
              <a:t>stand</a:t>
            </a:r>
          </a:p>
          <a:p>
            <a:r>
              <a:rPr lang="en-US" b="1" dirty="0" smtClean="0">
                <a:solidFill>
                  <a:srgbClr val="23C904"/>
                </a:solidFill>
              </a:rPr>
              <a:t>A</a:t>
            </a:r>
            <a:r>
              <a:rPr lang="en-US" dirty="0" smtClean="0"/>
              <a:t> - A </a:t>
            </a:r>
            <a:r>
              <a:rPr lang="en-US" dirty="0"/>
              <a:t>mighty woman with a torch, whose </a:t>
            </a:r>
            <a:r>
              <a:rPr lang="en-US" b="1" dirty="0">
                <a:solidFill>
                  <a:srgbClr val="23C904"/>
                </a:solidFill>
              </a:rPr>
              <a:t>flame</a:t>
            </a:r>
          </a:p>
          <a:p>
            <a:r>
              <a:rPr lang="en-US" b="1" dirty="0" smtClean="0">
                <a:solidFill>
                  <a:srgbClr val="23C904"/>
                </a:solidFill>
              </a:rPr>
              <a:t>A</a:t>
            </a:r>
            <a:r>
              <a:rPr lang="en-US" dirty="0" smtClean="0"/>
              <a:t> - Is </a:t>
            </a:r>
            <a:r>
              <a:rPr lang="en-US" dirty="0"/>
              <a:t>the imprisoned lightning, and her </a:t>
            </a:r>
            <a:r>
              <a:rPr lang="en-US" b="1" dirty="0">
                <a:solidFill>
                  <a:srgbClr val="23C904"/>
                </a:solidFill>
              </a:rPr>
              <a:t>name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- Mother </a:t>
            </a:r>
            <a:r>
              <a:rPr lang="en-US" dirty="0"/>
              <a:t>of Exiles. From her beacon-</a:t>
            </a:r>
            <a:r>
              <a:rPr lang="en-US" b="1" dirty="0">
                <a:solidFill>
                  <a:srgbClr val="FF4040"/>
                </a:solidFill>
              </a:rPr>
              <a:t>hand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- Glows </a:t>
            </a:r>
            <a:r>
              <a:rPr lang="en-US" dirty="0"/>
              <a:t>world-wide welcome; her mild eyes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command</a:t>
            </a:r>
          </a:p>
          <a:p>
            <a:r>
              <a:rPr lang="en-US" b="1" dirty="0" smtClean="0">
                <a:solidFill>
                  <a:srgbClr val="23C904"/>
                </a:solidFill>
              </a:rPr>
              <a:t>A</a:t>
            </a:r>
            <a:r>
              <a:rPr lang="en-US" dirty="0" smtClean="0"/>
              <a:t> - The </a:t>
            </a:r>
            <a:r>
              <a:rPr lang="en-US" dirty="0"/>
              <a:t>air-bridged harbor that twin cities</a:t>
            </a:r>
            <a:r>
              <a:rPr lang="en-US" b="1" dirty="0">
                <a:solidFill>
                  <a:srgbClr val="23C904"/>
                </a:solidFill>
              </a:rPr>
              <a:t> frame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3"/>
                </a:solidFill>
              </a:rPr>
              <a:t>C</a:t>
            </a:r>
            <a:r>
              <a:rPr lang="en-US" dirty="0" smtClean="0"/>
              <a:t> - “</a:t>
            </a:r>
            <a:r>
              <a:rPr lang="en-US" dirty="0"/>
              <a:t>Keep, ancient lands, your storied pomp!” cries </a:t>
            </a:r>
            <a:r>
              <a:rPr lang="en-US" b="1" dirty="0">
                <a:solidFill>
                  <a:srgbClr val="E2751D"/>
                </a:solidFill>
              </a:rPr>
              <a:t>she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</a:t>
            </a:r>
            <a:r>
              <a:rPr lang="en-US" dirty="0" smtClean="0"/>
              <a:t> - With </a:t>
            </a:r>
            <a:r>
              <a:rPr lang="en-US" dirty="0"/>
              <a:t>silent lips. “Give me your tired, your </a:t>
            </a:r>
            <a:r>
              <a:rPr lang="en-US" b="1" dirty="0">
                <a:solidFill>
                  <a:srgbClr val="18579B"/>
                </a:solidFill>
              </a:rPr>
              <a:t>poor</a:t>
            </a:r>
            <a:r>
              <a:rPr lang="en-US" dirty="0"/>
              <a:t>,</a:t>
            </a:r>
          </a:p>
          <a:p>
            <a:r>
              <a:rPr lang="en-US" b="1" dirty="0" smtClean="0">
                <a:solidFill>
                  <a:srgbClr val="E2751D"/>
                </a:solidFill>
              </a:rPr>
              <a:t>C</a:t>
            </a:r>
            <a:r>
              <a:rPr lang="en-US" dirty="0" smtClean="0"/>
              <a:t> - Your </a:t>
            </a:r>
            <a:r>
              <a:rPr lang="en-US" dirty="0"/>
              <a:t>huddled masses yearning to breathe </a:t>
            </a:r>
            <a:r>
              <a:rPr lang="en-US" b="1" dirty="0">
                <a:solidFill>
                  <a:srgbClr val="E2751D"/>
                </a:solidFill>
              </a:rPr>
              <a:t>free</a:t>
            </a:r>
            <a:r>
              <a:rPr lang="en-US" dirty="0"/>
              <a:t>,</a:t>
            </a:r>
          </a:p>
          <a:p>
            <a:r>
              <a:rPr lang="en-US" b="1" dirty="0" smtClean="0">
                <a:solidFill>
                  <a:srgbClr val="18579B"/>
                </a:solidFill>
              </a:rPr>
              <a:t>D</a:t>
            </a:r>
            <a:r>
              <a:rPr lang="en-US" dirty="0" smtClean="0"/>
              <a:t> - The </a:t>
            </a:r>
            <a:r>
              <a:rPr lang="en-US" dirty="0"/>
              <a:t>wretched refuse of your teeming </a:t>
            </a:r>
            <a:r>
              <a:rPr lang="en-US" b="1" dirty="0">
                <a:solidFill>
                  <a:srgbClr val="18579B"/>
                </a:solidFill>
              </a:rPr>
              <a:t>shore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E2751D"/>
                </a:solidFill>
              </a:rPr>
              <a:t>C</a:t>
            </a:r>
            <a:r>
              <a:rPr lang="en-US" dirty="0" smtClean="0"/>
              <a:t> - Send </a:t>
            </a:r>
            <a:r>
              <a:rPr lang="en-US" dirty="0"/>
              <a:t>these, the homeless, tempest-</a:t>
            </a:r>
            <a:r>
              <a:rPr lang="en-US" dirty="0" err="1"/>
              <a:t>tost</a:t>
            </a:r>
            <a:r>
              <a:rPr lang="en-US" dirty="0"/>
              <a:t> to </a:t>
            </a:r>
            <a:r>
              <a:rPr lang="en-US" b="1" dirty="0">
                <a:solidFill>
                  <a:srgbClr val="E2751D"/>
                </a:solidFill>
              </a:rPr>
              <a:t>me</a:t>
            </a:r>
            <a:r>
              <a:rPr lang="en-US" dirty="0"/>
              <a:t>,</a:t>
            </a:r>
          </a:p>
          <a:p>
            <a:r>
              <a:rPr lang="en-US" b="1" dirty="0" smtClean="0">
                <a:solidFill>
                  <a:srgbClr val="18579B"/>
                </a:solidFill>
              </a:rPr>
              <a:t>D</a:t>
            </a:r>
            <a:r>
              <a:rPr lang="en-US" dirty="0" smtClean="0"/>
              <a:t> - I </a:t>
            </a:r>
            <a:r>
              <a:rPr lang="en-US" dirty="0"/>
              <a:t>lift my lamp beside the golden </a:t>
            </a:r>
            <a:r>
              <a:rPr lang="en-US" b="1" dirty="0">
                <a:solidFill>
                  <a:srgbClr val="18579B"/>
                </a:solidFill>
              </a:rPr>
              <a:t>door</a:t>
            </a:r>
            <a:r>
              <a:rPr lang="en-US" dirty="0"/>
              <a:t>!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3751" y="6103278"/>
            <a:ext cx="6522771" cy="400110"/>
          </a:xfrm>
          <a:prstGeom prst="rect">
            <a:avLst/>
          </a:prstGeom>
          <a:noFill/>
          <a:ln>
            <a:solidFill>
              <a:srgbClr val="18579B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there a set rhythm? How might this be described?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37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-539826"/>
            <a:ext cx="8461041" cy="133695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How might I craft a Petrarch sonnet?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275" y="1015415"/>
            <a:ext cx="8313988" cy="5355313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First, build a </a:t>
            </a:r>
            <a:r>
              <a:rPr lang="en-US" b="1" dirty="0" smtClean="0"/>
              <a:t>word-wall to help gather ideas</a:t>
            </a:r>
          </a:p>
          <a:p>
            <a:endParaRPr lang="en-US" dirty="0"/>
          </a:p>
          <a:p>
            <a:r>
              <a:rPr lang="en-US" dirty="0" smtClean="0"/>
              <a:t>Examples of a Petrarch structure: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Problem – </a:t>
            </a:r>
            <a:r>
              <a:rPr lang="en-US" dirty="0" smtClean="0"/>
              <a:t>I’ve broken my leg and I’m wearing a cast – restrictions, pain, itch,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b="1" dirty="0" smtClean="0"/>
              <a:t>Solution – </a:t>
            </a:r>
            <a:r>
              <a:rPr lang="en-US" dirty="0" smtClean="0"/>
              <a:t>The cast is </a:t>
            </a:r>
            <a:r>
              <a:rPr lang="en-US" dirty="0" smtClean="0"/>
              <a:t>removed – describe the experience, emotions felt…  </a:t>
            </a:r>
            <a:endParaRPr lang="en-US" dirty="0" smtClean="0"/>
          </a:p>
          <a:p>
            <a:r>
              <a:rPr lang="en-US" b="1" dirty="0" smtClean="0"/>
              <a:t>Or </a:t>
            </a:r>
            <a:endParaRPr lang="en-US" b="1" dirty="0" smtClean="0"/>
          </a:p>
          <a:p>
            <a:r>
              <a:rPr lang="en-US" b="1" dirty="0"/>
              <a:t>O</a:t>
            </a:r>
            <a:r>
              <a:rPr lang="en-US" b="1" dirty="0" smtClean="0"/>
              <a:t>ffer </a:t>
            </a:r>
            <a:r>
              <a:rPr lang="en-US" b="1" dirty="0" smtClean="0"/>
              <a:t>a new perspective – </a:t>
            </a:r>
            <a:r>
              <a:rPr lang="en-US" dirty="0" smtClean="0"/>
              <a:t>i.e. take up a new hobbies and interests 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/>
                </a:solidFill>
              </a:rPr>
              <a:t>Question – </a:t>
            </a:r>
            <a:r>
              <a:rPr lang="en-US" dirty="0" smtClean="0">
                <a:solidFill>
                  <a:schemeClr val="accent6"/>
                </a:solidFill>
              </a:rPr>
              <a:t>How will I get Mum to buy me an iPhone </a:t>
            </a:r>
            <a:r>
              <a:rPr lang="en-US" dirty="0">
                <a:solidFill>
                  <a:schemeClr val="accent6"/>
                </a:solidFill>
              </a:rPr>
              <a:t>6</a:t>
            </a:r>
            <a:r>
              <a:rPr lang="en-US" dirty="0" smtClean="0">
                <a:solidFill>
                  <a:schemeClr val="accent6"/>
                </a:solidFill>
              </a:rPr>
              <a:t>? Suggest </a:t>
            </a:r>
            <a:r>
              <a:rPr lang="en-US" dirty="0" smtClean="0">
                <a:solidFill>
                  <a:schemeClr val="accent6"/>
                </a:solidFill>
              </a:rPr>
              <a:t>solutions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New perspective – </a:t>
            </a:r>
            <a:r>
              <a:rPr lang="en-US" dirty="0" smtClean="0">
                <a:solidFill>
                  <a:srgbClr val="C00000"/>
                </a:solidFill>
              </a:rPr>
              <a:t>Mum’s voice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Character Viewpoint – </a:t>
            </a:r>
            <a:r>
              <a:rPr lang="en-US" dirty="0" err="1" smtClean="0">
                <a:solidFill>
                  <a:srgbClr val="0000FF"/>
                </a:solidFill>
              </a:rPr>
              <a:t>Magwitch</a:t>
            </a:r>
            <a:r>
              <a:rPr lang="en-US" dirty="0" smtClean="0">
                <a:solidFill>
                  <a:srgbClr val="0000FF"/>
                </a:solidFill>
              </a:rPr>
              <a:t>, inspired by “Keep still, you little devil, or I’ll cut your throat!”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Alternative character perspective – Pip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“..Don’t cut my throat, sir”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9" y="145107"/>
            <a:ext cx="8042276" cy="100814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Which style will you model your own sonnet on? 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74907"/>
              </p:ext>
            </p:extLst>
          </p:nvPr>
        </p:nvGraphicFramePr>
        <p:xfrm>
          <a:off x="1065675" y="1416124"/>
          <a:ext cx="7313742" cy="5099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7233"/>
                <a:gridCol w="1933349"/>
                <a:gridCol w="1668957"/>
                <a:gridCol w="1834203"/>
              </a:tblGrid>
              <a:tr h="72996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Shakespearean</a:t>
                      </a:r>
                      <a:endParaRPr lang="en-US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Petrarch</a:t>
                      </a:r>
                      <a:endParaRPr lang="en-US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Dramatic Monologue</a:t>
                      </a:r>
                      <a:endParaRPr lang="en-US" b="1" dirty="0"/>
                    </a:p>
                  </a:txBody>
                  <a:tcPr>
                    <a:solidFill>
                      <a:srgbClr val="D129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Contemporary</a:t>
                      </a:r>
                      <a:endParaRPr lang="en-US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81665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Sonnet 19  Sonnet 116</a:t>
                      </a:r>
                      <a:endParaRPr lang="en-US" b="1" i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The New Colossus</a:t>
                      </a:r>
                      <a:endParaRPr lang="en-US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Anne Hathaway</a:t>
                      </a:r>
                      <a:endParaRPr lang="en-US" b="1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I am Very Bothered</a:t>
                      </a:r>
                      <a:endParaRPr lang="en-US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9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Iambic Pentameter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Iambic Pentameter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Verse (final two</a:t>
                      </a:r>
                      <a:r>
                        <a:rPr lang="en-US" baseline="0" dirty="0" smtClean="0"/>
                        <a:t> lines rhyming couplet)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Verse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08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ABAB,</a:t>
                      </a:r>
                    </a:p>
                    <a:p>
                      <a:pPr algn="ctr"/>
                      <a:r>
                        <a:rPr lang="en-US" dirty="0" smtClean="0"/>
                        <a:t>CDCD,</a:t>
                      </a:r>
                    </a:p>
                    <a:p>
                      <a:pPr algn="ctr"/>
                      <a:r>
                        <a:rPr lang="en-US" dirty="0" smtClean="0"/>
                        <a:t>EFEF,</a:t>
                      </a:r>
                    </a:p>
                    <a:p>
                      <a:pPr algn="ctr"/>
                      <a:r>
                        <a:rPr lang="en-US" dirty="0" smtClean="0"/>
                        <a:t>GG  </a:t>
                      </a:r>
                      <a:endParaRPr lang="en-US" dirty="0"/>
                    </a:p>
                  </a:txBody>
                  <a:tcP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ABBA,</a:t>
                      </a:r>
                      <a:r>
                        <a:rPr lang="en-US" baseline="0" dirty="0" smtClean="0"/>
                        <a:t> ABBA</a:t>
                      </a:r>
                    </a:p>
                    <a:p>
                      <a:pPr algn="ctr"/>
                      <a:r>
                        <a:rPr lang="en-US" baseline="0" dirty="0" smtClean="0"/>
                        <a:t>CDCDCD</a:t>
                      </a:r>
                      <a:endParaRPr lang="en-US" dirty="0"/>
                    </a:p>
                  </a:txBody>
                  <a:tcPr>
                    <a:solidFill>
                      <a:srgbClr val="CFE7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ABCDEFGHIJKL</a:t>
                      </a:r>
                    </a:p>
                    <a:p>
                      <a:pPr algn="ctr"/>
                      <a:r>
                        <a:rPr lang="en-US" sz="1600" dirty="0" smtClean="0"/>
                        <a:t>MM</a:t>
                      </a:r>
                      <a:endParaRPr lang="en-US" sz="1600" dirty="0"/>
                    </a:p>
                  </a:txBody>
                  <a:tcPr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 decide whether</a:t>
                      </a:r>
                      <a:r>
                        <a:rPr lang="en-US" baseline="0" dirty="0" smtClean="0"/>
                        <a:t> to include rhyme or not</a:t>
                      </a:r>
                      <a:endParaRPr lang="en-US" dirty="0"/>
                    </a:p>
                  </a:txBody>
                  <a:tcPr>
                    <a:solidFill>
                      <a:srgbClr val="EAFDC1"/>
                    </a:solidFill>
                  </a:tcPr>
                </a:tc>
              </a:tr>
              <a:tr h="510806"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dirty="0" smtClean="0"/>
                        <a:t>Thematic</a:t>
                      </a:r>
                    </a:p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dirty="0" smtClean="0"/>
                        <a:t>Symbolism </a:t>
                      </a:r>
                      <a:endParaRPr lang="en-US" dirty="0"/>
                    </a:p>
                  </a:txBody>
                  <a:tcP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500" dirty="0" smtClean="0"/>
                        <a:t>Problem/ question/ idea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500" dirty="0" smtClean="0"/>
                        <a:t>Solution/ new perspective</a:t>
                      </a:r>
                      <a:endParaRPr lang="en-US" sz="1500" dirty="0"/>
                    </a:p>
                  </a:txBody>
                  <a:tcPr>
                    <a:solidFill>
                      <a:srgbClr val="CFE7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sz="1600" dirty="0" smtClean="0"/>
                        <a:t>Perspective and</a:t>
                      </a:r>
                      <a:r>
                        <a:rPr lang="en-US" sz="1600" baseline="0" dirty="0" smtClean="0"/>
                        <a:t> voice</a:t>
                      </a:r>
                    </a:p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Symbolism</a:t>
                      </a:r>
                      <a:endParaRPr lang="en-US" sz="1600" dirty="0"/>
                    </a:p>
                  </a:txBody>
                  <a:tcPr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/>
                        <a:buChar char="•"/>
                      </a:pPr>
                      <a:r>
                        <a:rPr lang="en-US" dirty="0" smtClean="0"/>
                        <a:t>Imagery</a:t>
                      </a:r>
                      <a:endParaRPr lang="en-US" dirty="0"/>
                    </a:p>
                  </a:txBody>
                  <a:tcPr>
                    <a:solidFill>
                      <a:srgbClr val="EAFDC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497" y="-225473"/>
            <a:ext cx="8042276" cy="1336956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Reflection: CSI/ </a:t>
            </a:r>
            <a:r>
              <a:rPr lang="en-US" sz="4000" b="1" dirty="0" smtClean="0">
                <a:solidFill>
                  <a:srgbClr val="000000"/>
                </a:solidFill>
              </a:rPr>
              <a:t>Headline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23817"/>
            <a:ext cx="7032480" cy="3291409"/>
          </a:xfrm>
          <a:ln>
            <a:solidFill>
              <a:srgbClr val="18579B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On your post-it note either: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Reflect on the most appropriate </a:t>
            </a:r>
            <a:r>
              <a:rPr lang="en-US" sz="2200" b="1" dirty="0" err="1" smtClean="0">
                <a:solidFill>
                  <a:srgbClr val="000000"/>
                </a:solidFill>
              </a:rPr>
              <a:t>Colour</a:t>
            </a:r>
            <a:r>
              <a:rPr lang="en-US" sz="2200" b="1" dirty="0" smtClean="0">
                <a:solidFill>
                  <a:srgbClr val="000000"/>
                </a:solidFill>
              </a:rPr>
              <a:t>, Symbol </a:t>
            </a:r>
            <a:r>
              <a:rPr lang="en-US" sz="2200" dirty="0" smtClean="0">
                <a:solidFill>
                  <a:srgbClr val="000000"/>
                </a:solidFill>
              </a:rPr>
              <a:t>and</a:t>
            </a:r>
            <a:r>
              <a:rPr lang="en-US" sz="2200" b="1" dirty="0" smtClean="0">
                <a:solidFill>
                  <a:srgbClr val="000000"/>
                </a:solidFill>
              </a:rPr>
              <a:t> Image</a:t>
            </a:r>
            <a:r>
              <a:rPr lang="en-US" sz="2200" dirty="0" smtClean="0">
                <a:solidFill>
                  <a:srgbClr val="000000"/>
                </a:solidFill>
              </a:rPr>
              <a:t> for the Petrarch sonnet explored today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Or</a:t>
            </a:r>
          </a:p>
          <a:p>
            <a:pPr marL="457200" indent="-457200">
              <a:buClrTx/>
              <a:buAutoNum type="arabicPeriod" startAt="2"/>
            </a:pPr>
            <a:r>
              <a:rPr lang="en-US" sz="2200" dirty="0" smtClean="0">
                <a:solidFill>
                  <a:schemeClr val="tx1"/>
                </a:solidFill>
              </a:rPr>
              <a:t>Write a newspaper headline reflecting what   you have learnt from today’s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36913" y="4851754"/>
            <a:ext cx="2090860" cy="15661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6372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520</TotalTime>
  <Words>804</Words>
  <Application>Microsoft Macintosh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PowerPoint Presentation</vt:lpstr>
      <vt:lpstr>PowerPoint Presentation</vt:lpstr>
      <vt:lpstr>True or False? </vt:lpstr>
      <vt:lpstr>Group Reading</vt:lpstr>
      <vt:lpstr>A Petrarchan Sonnet  (the Italian sonnet)</vt:lpstr>
      <vt:lpstr> Structure: Octave (8 lines), Sestet (6 lines)</vt:lpstr>
      <vt:lpstr>How might I craft a Petrarch sonnet?</vt:lpstr>
      <vt:lpstr>Which style will you model your own sonnet on? </vt:lpstr>
      <vt:lpstr>Reflection: CSI/ Headline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a sonnet carry a voice/ speak?</dc:title>
  <dc:creator>BARROWCLIFF, Jane</dc:creator>
  <cp:lastModifiedBy>BARROWCLIFF, Jane</cp:lastModifiedBy>
  <cp:revision>45</cp:revision>
  <dcterms:created xsi:type="dcterms:W3CDTF">2014-03-30T09:46:17Z</dcterms:created>
  <dcterms:modified xsi:type="dcterms:W3CDTF">2014-04-04T07:30:27Z</dcterms:modified>
</cp:coreProperties>
</file>