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holas Henshaw" initials="" lastIdx="2" clrIdx="0"/>
  <p:cmAuthor id="1" name="Y10P Tien Yi LI" initials="" lastIdx="2" clrIdx="1"/>
  <p:cmAuthor id="2" name="Y10P Ho Man Herman FUNG" initials="" lastIdx="3"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448"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idx="1">
    <p:pos x="6000" y="0"/>
    <p:text>Best if we could include footnotes</p:text>
  </p:cm>
  <p:cm authorId="2" idx="1">
    <p:pos x="6000" y="100"/>
    <p:text>can u do an example of that? i'm not sure how to</p:text>
  </p:cm>
  <p:cm authorId="1" idx="2">
    <p:pos x="6000" y="200"/>
    <p:text>Should be in MLA 7 format, and should be in alphabetical order</p:text>
  </p:cm>
  <p:cm authorId="2" idx="2">
    <p:pos x="6000" y="300"/>
    <p:text>i'll make it all once our presentation is finalised</p:text>
  </p:cm>
  <p:cm authorId="0" idx="2">
    <p:pos x="6000" y="400"/>
    <p:text>Email me over the weekend - don't leave it too late!! - so that I can give you some feedback when the presentation is more together! :)</p:text>
  </p:cm>
  <p:cm authorId="2" idx="3">
    <p:pos x="6000" y="500"/>
    <p:text>Okay, thank you for your help Mr. Henshaw!</p:text>
  </p:cm>
</p:cmLst>
</file>

<file path=ppt/comments/comment2.xml><?xml version="1.0" encoding="utf-8"?>
<p:cmLst xmlns:a="http://schemas.openxmlformats.org/drawingml/2006/main" xmlns:r="http://schemas.openxmlformats.org/officeDocument/2006/relationships" xmlns:p="http://schemas.openxmlformats.org/presentationml/2006/main">
  <p:cm authorId="0" idx="1">
    <p:pos x="6000" y="0"/>
    <p:text>What exactly do you mean by women 'were always exhausting and socially unappreciative in the 18th century' - you need to make sure this is clearly explained during the presentation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18364905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Herman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Jasmine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Tien Yi</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Tien Yi</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GB"/>
              <a:t>Tien Yi</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All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Herman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Herman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Tien Yi</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Jasmine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Tien Yi</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Herman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11" name="Shape 11"/>
          <p:cNvCxnSpPr/>
          <p:nvPr/>
        </p:nvCxnSpPr>
        <p:spPr>
          <a:xfrm>
            <a:off x="641934" y="3597500"/>
            <a:ext cx="390299"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lIns="91425" tIns="91425" rIns="91425" bIns="91425" anchor="t" anchorCtr="0"/>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solidFill>
                  <a:schemeClr val="accent1"/>
                </a:solidFill>
              </a:rPr>
              <a:t>‹#›</a:t>
            </a:fld>
            <a:endParaRPr lang="en-GB">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lIns="91425" tIns="91425" rIns="91425" bIns="91425" anchor="b"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solidFill>
                  <a:schemeClr val="accent1"/>
                </a:solidFill>
              </a:rPr>
              <a:t>‹#›</a:t>
            </a:fld>
            <a:endParaRPr lang="en-GB">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solidFill>
                  <a:schemeClr val="accent1"/>
                </a:solidFill>
              </a:rPr>
              <a:t>‹#›</a:t>
            </a:fld>
            <a:endParaRPr lang="en-GB">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lIns="91425" tIns="91425" rIns="91425" bIns="91425" anchor="b" anchorCtr="0"/>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a:endParaRPr/>
          </a:p>
        </p:txBody>
      </p:sp>
      <p:sp>
        <p:nvSpPr>
          <p:cNvPr id="43" name="Shape 43"/>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solidFill>
                  <a:schemeClr val="accent1"/>
                </a:solidFill>
              </a:rPr>
              <a:t>‹#›</a:t>
            </a:fld>
            <a:endParaRPr lang="en-GB">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lIns="91425" tIns="91425" rIns="91425" bIns="91425" anchor="t" anchorCtr="0"/>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GB" sz="1000">
                <a:solidFill>
                  <a:schemeClr val="dk1"/>
                </a:solidFill>
                <a:latin typeface="Old Standard TT"/>
                <a:ea typeface="Old Standard TT"/>
                <a:cs typeface="Old Standard TT"/>
                <a:sym typeface="Old Standard TT"/>
              </a:rPr>
              <a:t>‹#›</a:t>
            </a:fld>
            <a:endParaRPr lang="en-GB"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comments" Target="../comments/commen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2700" y="1893300"/>
            <a:ext cx="8118600" cy="1522800"/>
          </a:xfrm>
          <a:prstGeom prst="rect">
            <a:avLst/>
          </a:prstGeom>
        </p:spPr>
        <p:txBody>
          <a:bodyPr lIns="91425" tIns="91425" rIns="91425" bIns="91425" anchor="b" anchorCtr="0">
            <a:noAutofit/>
          </a:bodyPr>
          <a:lstStyle/>
          <a:p>
            <a:pPr lvl="0">
              <a:spcBef>
                <a:spcPts val="0"/>
              </a:spcBef>
              <a:buNone/>
            </a:pPr>
            <a:r>
              <a:rPr lang="en-GB"/>
              <a:t>Sex &amp; Gender</a:t>
            </a:r>
          </a:p>
        </p:txBody>
      </p:sp>
      <p:sp>
        <p:nvSpPr>
          <p:cNvPr id="60" name="Shape 60"/>
          <p:cNvSpPr txBox="1">
            <a:spLocks noGrp="1"/>
          </p:cNvSpPr>
          <p:nvPr>
            <p:ph type="subTitle" idx="1"/>
          </p:nvPr>
        </p:nvSpPr>
        <p:spPr>
          <a:xfrm>
            <a:off x="414259" y="3807825"/>
            <a:ext cx="8118600" cy="787500"/>
          </a:xfrm>
          <a:prstGeom prst="rect">
            <a:avLst/>
          </a:prstGeom>
        </p:spPr>
        <p:txBody>
          <a:bodyPr lIns="91425" tIns="91425" rIns="91425" bIns="91425" anchor="t" anchorCtr="0">
            <a:noAutofit/>
          </a:bodyPr>
          <a:lstStyle/>
          <a:p>
            <a:pPr lvl="0">
              <a:spcBef>
                <a:spcPts val="0"/>
              </a:spcBef>
              <a:buNone/>
            </a:pPr>
            <a:r>
              <a:rPr lang="en-GB"/>
              <a:t>By: Tien Yi, Herman &amp; Jasmine Y10P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50000"/>
              <a:buFont typeface="Arial"/>
              <a:buNone/>
            </a:pPr>
            <a:r>
              <a:rPr lang="en-GB" sz="2200"/>
              <a:t>Social changes in the 1920’s (Fashion Trends)</a:t>
            </a:r>
          </a:p>
          <a:p>
            <a:pPr lvl="0">
              <a:spcBef>
                <a:spcPts val="0"/>
              </a:spcBef>
              <a:buNone/>
            </a:pPr>
            <a:endParaRPr/>
          </a:p>
        </p:txBody>
      </p:sp>
      <p:sp>
        <p:nvSpPr>
          <p:cNvPr id="119" name="Shape 119"/>
          <p:cNvSpPr txBox="1">
            <a:spLocks noGrp="1"/>
          </p:cNvSpPr>
          <p:nvPr>
            <p:ph type="body" idx="1"/>
          </p:nvPr>
        </p:nvSpPr>
        <p:spPr>
          <a:xfrm>
            <a:off x="311700" y="1171600"/>
            <a:ext cx="8520600" cy="3630300"/>
          </a:xfrm>
          <a:prstGeom prst="rect">
            <a:avLst/>
          </a:prstGeom>
        </p:spPr>
        <p:txBody>
          <a:bodyPr lIns="91425" tIns="91425" rIns="91425" bIns="91425" anchor="t" anchorCtr="0">
            <a:noAutofit/>
          </a:bodyPr>
          <a:lstStyle/>
          <a:p>
            <a:pPr lvl="0" rtl="0">
              <a:spcBef>
                <a:spcPts val="0"/>
              </a:spcBef>
              <a:spcAft>
                <a:spcPts val="0"/>
              </a:spcAft>
              <a:buNone/>
            </a:pPr>
            <a:r>
              <a:rPr lang="en-GB"/>
              <a:t>Fashion is a reflection of the period of time and what’s going on in the culture on a social, economical and political level. </a:t>
            </a:r>
            <a:r>
              <a:rPr lang="en-GB" baseline="30000"/>
              <a:t>1</a:t>
            </a:r>
          </a:p>
          <a:p>
            <a:pPr lvl="0">
              <a:spcBef>
                <a:spcPts val="0"/>
              </a:spcBef>
              <a:spcAft>
                <a:spcPts val="0"/>
              </a:spcAft>
              <a:buNone/>
            </a:pPr>
            <a:endParaRPr sz="1500"/>
          </a:p>
          <a:p>
            <a:pPr lvl="0" rtl="0">
              <a:spcBef>
                <a:spcPts val="0"/>
              </a:spcBef>
              <a:spcAft>
                <a:spcPts val="0"/>
              </a:spcAft>
              <a:buNone/>
            </a:pPr>
            <a:r>
              <a:rPr lang="en-GB"/>
              <a:t>Symbolism in women’s clothing style - </a:t>
            </a:r>
          </a:p>
          <a:p>
            <a:pPr marL="457200" lvl="0" indent="-228600" rtl="0">
              <a:spcBef>
                <a:spcPts val="0"/>
              </a:spcBef>
              <a:spcAft>
                <a:spcPts val="0"/>
              </a:spcAft>
            </a:pPr>
            <a:r>
              <a:rPr lang="en-GB"/>
              <a:t>Colour blue (Standard colour for women’s dress) = coolness, restful and unobtrusive</a:t>
            </a:r>
          </a:p>
          <a:p>
            <a:pPr marL="457200" lvl="0" indent="-228600" rtl="0">
              <a:spcBef>
                <a:spcPts val="0"/>
              </a:spcBef>
              <a:spcAft>
                <a:spcPts val="0"/>
              </a:spcAft>
            </a:pPr>
            <a:r>
              <a:rPr lang="en-GB"/>
              <a:t>Clothing inspired by menswear = shows that women gained more political and social power</a:t>
            </a:r>
            <a:r>
              <a:rPr lang="en-GB" baseline="30000"/>
              <a:t>3</a:t>
            </a:r>
          </a:p>
          <a:p>
            <a:pPr marL="457200" lvl="0" indent="-228600" rtl="0">
              <a:lnSpc>
                <a:spcPct val="100000"/>
              </a:lnSpc>
              <a:spcBef>
                <a:spcPts val="0"/>
              </a:spcBef>
              <a:spcAft>
                <a:spcPts val="0"/>
              </a:spcAft>
            </a:pPr>
            <a:r>
              <a:rPr lang="en-GB"/>
              <a:t>Hats (especially Cloche Hat) = it shows feminism, a recognizable new look of the “new woman”.</a:t>
            </a:r>
            <a:r>
              <a:rPr lang="en-GB" baseline="30000"/>
              <a:t>2</a:t>
            </a:r>
          </a:p>
          <a:p>
            <a:pPr lvl="0" rtl="0">
              <a:lnSpc>
                <a:spcPct val="100000"/>
              </a:lnSpc>
              <a:spcBef>
                <a:spcPts val="0"/>
              </a:spcBef>
              <a:spcAft>
                <a:spcPts val="0"/>
              </a:spcAft>
              <a:buNone/>
            </a:pPr>
            <a:endParaRPr baseline="30000"/>
          </a:p>
          <a:p>
            <a:pPr lvl="0">
              <a:lnSpc>
                <a:spcPct val="100000"/>
              </a:lnSpc>
              <a:spcBef>
                <a:spcPts val="0"/>
              </a:spcBef>
              <a:spcAft>
                <a:spcPts val="0"/>
              </a:spcAft>
              <a:buNone/>
            </a:pPr>
            <a:r>
              <a:rPr lang="en-GB" sz="1000"/>
              <a:t>1 "1920s Fashion Was a Time of Great Social Change." The Finer Times: War, Crime and History Resource. N.p., n.d. Web. 26 Aug. 2016.</a:t>
            </a:r>
          </a:p>
          <a:p>
            <a:pPr lvl="0" rtl="0">
              <a:lnSpc>
                <a:spcPct val="100000"/>
              </a:lnSpc>
              <a:spcBef>
                <a:spcPts val="0"/>
              </a:spcBef>
              <a:spcAft>
                <a:spcPts val="0"/>
              </a:spcAft>
              <a:buNone/>
            </a:pPr>
            <a:r>
              <a:rPr lang="en-GB" sz="1000"/>
              <a:t>2 "Hats and Hair 1920-1930." Hats and Hair Fashion History 1920-1930. N.p., n.d. Web. 26 Aug. 2016.</a:t>
            </a:r>
          </a:p>
          <a:p>
            <a:pPr lvl="0" rtl="0">
              <a:spcBef>
                <a:spcPts val="0"/>
              </a:spcBef>
              <a:buNone/>
            </a:pPr>
            <a:r>
              <a:rPr lang="en-GB" sz="1000"/>
              <a:t>3 "The Influence of 1920s Fashion." The Macaulay Messenger. N.p., 05 May 2013. Web. 26 Aug. 2016.</a:t>
            </a:r>
          </a:p>
          <a:p>
            <a:pPr lvl="0" rtl="0">
              <a:lnSpc>
                <a:spcPct val="143181"/>
              </a:lnSpc>
              <a:spcBef>
                <a:spcPts val="400"/>
              </a:spcBef>
              <a:spcAft>
                <a:spcPts val="0"/>
              </a:spcAft>
              <a:buClr>
                <a:schemeClr val="dk1"/>
              </a:buClr>
              <a:buSzPct val="100000"/>
              <a:buFont typeface="Arial"/>
              <a:buNone/>
            </a:pPr>
            <a:endParaRPr sz="1050">
              <a:latin typeface="Arial"/>
              <a:ea typeface="Arial"/>
              <a:cs typeface="Arial"/>
              <a:sym typeface="Arial"/>
            </a:endParaRPr>
          </a:p>
          <a:p>
            <a:pPr lvl="0" rtl="0">
              <a:lnSpc>
                <a:spcPct val="100000"/>
              </a:lnSpc>
              <a:spcBef>
                <a:spcPts val="0"/>
              </a:spcBef>
              <a:spcAft>
                <a:spcPts val="0"/>
              </a:spcAft>
              <a:buNone/>
            </a:pPr>
            <a:endParaRPr sz="1000"/>
          </a:p>
          <a:p>
            <a:pPr lvl="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44425"/>
            <a:ext cx="8520600" cy="613200"/>
          </a:xfrm>
          <a:prstGeom prst="rect">
            <a:avLst/>
          </a:prstGeom>
        </p:spPr>
        <p:txBody>
          <a:bodyPr lIns="91425" tIns="91425" rIns="91425" bIns="91425" anchor="t" anchorCtr="0">
            <a:noAutofit/>
          </a:bodyPr>
          <a:lstStyle/>
          <a:p>
            <a:pPr lvl="0">
              <a:spcBef>
                <a:spcPts val="0"/>
              </a:spcBef>
              <a:buNone/>
            </a:pPr>
            <a:r>
              <a:rPr lang="en-GB" sz="2200"/>
              <a:t>Change in Rights of Women and Men in the 1920s</a:t>
            </a:r>
          </a:p>
        </p:txBody>
      </p:sp>
      <p:sp>
        <p:nvSpPr>
          <p:cNvPr id="125" name="Shape 125"/>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buChar char="-"/>
            </a:pPr>
            <a:r>
              <a:rPr lang="en-GB"/>
              <a:t>After the 19th Amendment, women gained the right to vote in 1920.</a:t>
            </a:r>
          </a:p>
          <a:p>
            <a:pPr marL="457200" lvl="0" indent="-228600" rtl="0">
              <a:spcBef>
                <a:spcPts val="0"/>
              </a:spcBef>
              <a:buChar char="-"/>
            </a:pPr>
            <a:r>
              <a:rPr lang="en-GB">
                <a:solidFill>
                  <a:srgbClr val="000000"/>
                </a:solidFill>
              </a:rPr>
              <a:t>Women wore clothing more convenient for activity. </a:t>
            </a:r>
            <a:r>
              <a:rPr lang="en-GB"/>
              <a:t>They used to wear short dresses and shirts which were straight and loose. Their arms have to be bare and the waistline should be dropped to their hips. From 1927, the skirts had been lengthened to their knees which will be shown when they dance.</a:t>
            </a:r>
          </a:p>
          <a:p>
            <a:pPr marL="457200" lvl="0" indent="-228600" rtl="0">
              <a:spcBef>
                <a:spcPts val="0"/>
              </a:spcBef>
              <a:buChar char="-"/>
            </a:pPr>
            <a:r>
              <a:rPr lang="en-GB"/>
              <a:t>Women had the right to do something else other than just staying at home taking care of their children and working in their household.</a:t>
            </a:r>
          </a:p>
          <a:p>
            <a:pPr marL="457200" lvl="0" indent="-228600" rtl="0">
              <a:spcBef>
                <a:spcPts val="0"/>
              </a:spcBef>
              <a:buChar char="-"/>
            </a:pPr>
            <a:r>
              <a:rPr lang="en-GB"/>
              <a:t>Around 15% of factory-working women became professionals.</a:t>
            </a:r>
          </a:p>
          <a:p>
            <a:pPr marL="457200" lvl="0" indent="-228600" rtl="0">
              <a:spcBef>
                <a:spcPts val="0"/>
              </a:spcBef>
              <a:buChar char="-"/>
            </a:pPr>
            <a:r>
              <a:rPr lang="en-GB"/>
              <a:t>Women began to earn their own money and prove they have the ability to earn money.</a:t>
            </a:r>
          </a:p>
          <a:p>
            <a:pPr marL="457200" lvl="0" indent="-228600" rtl="0">
              <a:spcBef>
                <a:spcPts val="0"/>
              </a:spcBef>
              <a:buChar char="-"/>
            </a:pPr>
            <a:r>
              <a:rPr lang="en-GB"/>
              <a:t>Acceptance of “new women”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GB" sz="2200"/>
              <a:t>Female’s Level of Independence</a:t>
            </a:r>
          </a:p>
        </p:txBody>
      </p:sp>
      <p:sp>
        <p:nvSpPr>
          <p:cNvPr id="131" name="Shape 131"/>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317500" rtl="0">
              <a:spcBef>
                <a:spcPts val="0"/>
              </a:spcBef>
              <a:buSzPct val="100000"/>
              <a:buChar char="-"/>
            </a:pPr>
            <a:r>
              <a:rPr lang="en-GB" sz="1400"/>
              <a:t>The 19th amendment led to women’s social and political empowerment, as they then bore voting rights (and hence, political say) that were  independent from their husbands.</a:t>
            </a:r>
          </a:p>
          <a:p>
            <a:pPr marL="457200" lvl="0" indent="-317500" rtl="0">
              <a:spcBef>
                <a:spcPts val="0"/>
              </a:spcBef>
              <a:buSzPct val="100000"/>
              <a:buChar char="-"/>
            </a:pPr>
            <a:r>
              <a:rPr lang="en-GB" sz="1400"/>
              <a:t>Housewives also took more charge in the household, they were now expected to handle the household’s expenses, completing chores etc. As a result, men were less dominant in the  household.</a:t>
            </a:r>
          </a:p>
          <a:p>
            <a:pPr marL="457200" lvl="0" indent="-317500" rtl="0">
              <a:spcBef>
                <a:spcPts val="0"/>
              </a:spcBef>
              <a:buSzPct val="100000"/>
              <a:buChar char="-"/>
            </a:pPr>
            <a:r>
              <a:rPr lang="en-GB" sz="1400"/>
              <a:t>The rise of corporate businesses opened up occupations such as typists, filing clerks, and even some secretarial roles (which were usually reserved for men, who were thought to be more intelligent) to women. Employment rates among women rose, thereby making women less financially dependent on men.</a:t>
            </a:r>
            <a:r>
              <a:rPr lang="en-GB" sz="1400" baseline="30000"/>
              <a:t>1</a:t>
            </a:r>
          </a:p>
          <a:p>
            <a:pPr marL="457200" lvl="0" indent="-317500" rtl="0">
              <a:spcBef>
                <a:spcPts val="0"/>
              </a:spcBef>
              <a:buSzPct val="100000"/>
              <a:buChar char="-"/>
            </a:pPr>
            <a:r>
              <a:rPr lang="en-GB" sz="1400"/>
              <a:t>As women’s sexuality became less suppressed, infidelity, immodesty and divorce became less condemned. Hence, women became less bound by marriage and were viewed lesser of an adjunct to men.</a:t>
            </a:r>
            <a:r>
              <a:rPr lang="en-GB" sz="1400" baseline="30000"/>
              <a:t>2</a:t>
            </a:r>
          </a:p>
          <a:p>
            <a:pPr lvl="0" rtl="0">
              <a:spcBef>
                <a:spcPts val="0"/>
              </a:spcBef>
              <a:buNone/>
            </a:pPr>
            <a:r>
              <a:rPr lang="en-GB" sz="1000"/>
              <a:t>1 "Working and Voting -- Women in the 1920s." American History USA. N.p., n.d. Web. 26 Aug. 2016.</a:t>
            </a:r>
          </a:p>
          <a:p>
            <a:pPr lvl="0" rtl="0">
              <a:spcBef>
                <a:spcPts val="0"/>
              </a:spcBef>
              <a:buNone/>
            </a:pPr>
            <a:r>
              <a:rPr lang="en-GB" sz="1000"/>
              <a:t>2 Morales, Nicole. "Gatsby and Gender Roles." Prezi. N.p., 8 May 2013. Web. 27 Aug. 2016.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90250" y="526350"/>
            <a:ext cx="5604000" cy="4090800"/>
          </a:xfrm>
          <a:prstGeom prst="rect">
            <a:avLst/>
          </a:prstGeom>
        </p:spPr>
        <p:txBody>
          <a:bodyPr lIns="91425" tIns="91425" rIns="91425" bIns="91425" anchor="ctr" anchorCtr="0">
            <a:noAutofit/>
          </a:bodyPr>
          <a:lstStyle/>
          <a:p>
            <a:pPr lvl="0">
              <a:spcBef>
                <a:spcPts val="0"/>
              </a:spcBef>
              <a:buNone/>
            </a:pPr>
            <a:r>
              <a:rPr lang="en-GB"/>
              <a:t>Linking Context to Literature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GB" sz="2200"/>
              <a:t>Marriage and Love</a:t>
            </a:r>
          </a:p>
        </p:txBody>
      </p:sp>
      <p:sp>
        <p:nvSpPr>
          <p:cNvPr id="142" name="Shape 142"/>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buChar char="-"/>
            </a:pPr>
            <a:r>
              <a:rPr lang="en-GB"/>
              <a:t>Victorians believed that marriage should be based on love. However, in the Great Gatsby, Marriage ≠ Love.</a:t>
            </a:r>
          </a:p>
          <a:p>
            <a:pPr marL="914400" lvl="1" indent="-228600" rtl="0">
              <a:spcBef>
                <a:spcPts val="0"/>
              </a:spcBef>
              <a:buChar char="-"/>
            </a:pPr>
            <a:r>
              <a:rPr lang="en-GB"/>
              <a:t>For instance, Daisy and Tom Buchanan’s marriage and Myrtle’s infidelity.</a:t>
            </a:r>
          </a:p>
          <a:p>
            <a:pPr lvl="0" rtl="0">
              <a:spcBef>
                <a:spcPts val="0"/>
              </a:spcBef>
              <a:buNone/>
            </a:pPr>
            <a:endParaRPr/>
          </a:p>
          <a:p>
            <a:pPr marL="457200" lvl="0" indent="-228600">
              <a:spcBef>
                <a:spcPts val="0"/>
              </a:spcBef>
              <a:buChar char="-"/>
            </a:pPr>
            <a:r>
              <a:rPr lang="en-GB"/>
              <a:t>The insignificance of Daisy’s infidelity reflects less repressed female sexuality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rtl="0">
              <a:spcBef>
                <a:spcPts val="0"/>
              </a:spcBef>
              <a:buNone/>
            </a:pPr>
            <a:r>
              <a:rPr lang="en-GB" sz="2200"/>
              <a:t>Male dominance</a:t>
            </a:r>
          </a:p>
        </p:txBody>
      </p:sp>
      <p:sp>
        <p:nvSpPr>
          <p:cNvPr id="148" name="Shape 148"/>
          <p:cNvSpPr txBox="1">
            <a:spLocks noGrp="1"/>
          </p:cNvSpPr>
          <p:nvPr>
            <p:ph type="body" idx="1"/>
          </p:nvPr>
        </p:nvSpPr>
        <p:spPr>
          <a:xfrm>
            <a:off x="311700" y="1171600"/>
            <a:ext cx="8520600" cy="1128600"/>
          </a:xfrm>
          <a:prstGeom prst="rect">
            <a:avLst/>
          </a:prstGeom>
        </p:spPr>
        <p:txBody>
          <a:bodyPr lIns="91425" tIns="91425" rIns="91425" bIns="91425" anchor="t" anchorCtr="0">
            <a:noAutofit/>
          </a:bodyPr>
          <a:lstStyle/>
          <a:p>
            <a:pPr marL="457200" lvl="0" indent="-228600" rtl="0">
              <a:spcBef>
                <a:spcPts val="0"/>
              </a:spcBef>
              <a:buChar char="-"/>
            </a:pPr>
            <a:r>
              <a:rPr lang="en-GB"/>
              <a:t>When Nick mentioned ‘the Tom Buchanans’</a:t>
            </a:r>
          </a:p>
          <a:p>
            <a:pPr marL="457200" lvl="0" indent="-228600" rtl="0">
              <a:spcBef>
                <a:spcPts val="0"/>
              </a:spcBef>
              <a:buChar char="-"/>
            </a:pPr>
            <a:r>
              <a:rPr lang="en-GB"/>
              <a:t>Men were the ones who were earning money for women to spend on themselves</a:t>
            </a:r>
          </a:p>
          <a:p>
            <a:pPr marL="457200" lvl="0" indent="-228600" rtl="0">
              <a:spcBef>
                <a:spcPts val="0"/>
              </a:spcBef>
              <a:buChar char="-"/>
            </a:pPr>
            <a:r>
              <a:rPr lang="en-GB"/>
              <a:t>When Tom exerted physical force on Myrtle</a:t>
            </a:r>
          </a:p>
        </p:txBody>
      </p:sp>
      <p:sp>
        <p:nvSpPr>
          <p:cNvPr id="149" name="Shape 149"/>
          <p:cNvSpPr txBox="1">
            <a:spLocks noGrp="1"/>
          </p:cNvSpPr>
          <p:nvPr>
            <p:ph type="title"/>
          </p:nvPr>
        </p:nvSpPr>
        <p:spPr>
          <a:xfrm>
            <a:off x="311700" y="2426225"/>
            <a:ext cx="8520600" cy="613200"/>
          </a:xfrm>
          <a:prstGeom prst="rect">
            <a:avLst/>
          </a:prstGeom>
        </p:spPr>
        <p:txBody>
          <a:bodyPr lIns="91425" tIns="91425" rIns="91425" bIns="91425" anchor="t" anchorCtr="0">
            <a:noAutofit/>
          </a:bodyPr>
          <a:lstStyle/>
          <a:p>
            <a:pPr lvl="0" rtl="0">
              <a:spcBef>
                <a:spcPts val="0"/>
              </a:spcBef>
              <a:buNone/>
            </a:pPr>
            <a:r>
              <a:rPr lang="en-GB" sz="2200"/>
              <a:t>The appearance of flappers</a:t>
            </a:r>
          </a:p>
        </p:txBody>
      </p:sp>
      <p:sp>
        <p:nvSpPr>
          <p:cNvPr id="150" name="Shape 150"/>
          <p:cNvSpPr txBox="1">
            <a:spLocks noGrp="1"/>
          </p:cNvSpPr>
          <p:nvPr>
            <p:ph type="body" idx="1"/>
          </p:nvPr>
        </p:nvSpPr>
        <p:spPr>
          <a:xfrm>
            <a:off x="311700" y="3152800"/>
            <a:ext cx="8520600" cy="1128600"/>
          </a:xfrm>
          <a:prstGeom prst="rect">
            <a:avLst/>
          </a:prstGeom>
        </p:spPr>
        <p:txBody>
          <a:bodyPr lIns="91425" tIns="91425" rIns="91425" bIns="91425" anchor="t" anchorCtr="0">
            <a:noAutofit/>
          </a:bodyPr>
          <a:lstStyle/>
          <a:p>
            <a:pPr marL="457200" lvl="0" indent="-228600" rtl="0">
              <a:spcBef>
                <a:spcPts val="0"/>
              </a:spcBef>
              <a:buChar char="-"/>
            </a:pPr>
            <a:r>
              <a:rPr lang="en-GB"/>
              <a:t>Portrayed using Jordon Baker</a:t>
            </a:r>
          </a:p>
          <a:p>
            <a:pPr marL="914400" lvl="1" indent="-228600" rtl="0">
              <a:spcBef>
                <a:spcPts val="0"/>
              </a:spcBef>
              <a:buChar char="-"/>
            </a:pPr>
            <a:r>
              <a:rPr lang="en-GB"/>
              <a:t>Loved joining Gatsby’s parties</a:t>
            </a:r>
          </a:p>
          <a:p>
            <a:pPr marL="914400" lvl="1" indent="-228600" rtl="0">
              <a:spcBef>
                <a:spcPts val="0"/>
              </a:spcBef>
              <a:buChar char="-"/>
            </a:pPr>
            <a:r>
              <a:rPr lang="en-GB"/>
              <a:t>Plays golf</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512700" y="1893300"/>
            <a:ext cx="8118600" cy="1522800"/>
          </a:xfrm>
          <a:prstGeom prst="rect">
            <a:avLst/>
          </a:prstGeom>
        </p:spPr>
        <p:txBody>
          <a:bodyPr lIns="91425" tIns="91425" rIns="91425" bIns="91425" anchor="b" anchorCtr="0">
            <a:noAutofit/>
          </a:bodyPr>
          <a:lstStyle/>
          <a:p>
            <a:pPr lvl="0" algn="ctr">
              <a:spcBef>
                <a:spcPts val="0"/>
              </a:spcBef>
              <a:buNone/>
            </a:pPr>
            <a:r>
              <a:rPr lang="en-GB" sz="5600"/>
              <a:t>Thank You for watching!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GB"/>
              <a:t>Introduction</a:t>
            </a:r>
          </a:p>
        </p:txBody>
      </p:sp>
      <p:sp>
        <p:nvSpPr>
          <p:cNvPr id="66" name="Shape 66"/>
          <p:cNvSpPr txBox="1">
            <a:spLocks noGrp="1"/>
          </p:cNvSpPr>
          <p:nvPr>
            <p:ph type="body" idx="1"/>
          </p:nvPr>
        </p:nvSpPr>
        <p:spPr>
          <a:xfrm>
            <a:off x="208950" y="1058225"/>
            <a:ext cx="8726100" cy="3397200"/>
          </a:xfrm>
          <a:prstGeom prst="rect">
            <a:avLst/>
          </a:prstGeom>
        </p:spPr>
        <p:txBody>
          <a:bodyPr lIns="91425" tIns="91425" rIns="91425" bIns="91425" anchor="t" anchorCtr="0">
            <a:noAutofit/>
          </a:bodyPr>
          <a:lstStyle/>
          <a:p>
            <a:pPr lvl="0" rtl="0">
              <a:spcBef>
                <a:spcPts val="0"/>
              </a:spcBef>
              <a:buNone/>
            </a:pPr>
            <a:r>
              <a:rPr lang="en-GB" sz="1700"/>
              <a:t>Historically, both terms “Sex” and “Gender” have always been mixed up and misunderstood. However, nowadays, their meaning is becoming more distinctive.</a:t>
            </a:r>
            <a:r>
              <a:rPr lang="en-GB" sz="1700" baseline="30000"/>
              <a:t>1</a:t>
            </a:r>
          </a:p>
          <a:p>
            <a:pPr lvl="0">
              <a:spcBef>
                <a:spcPts val="0"/>
              </a:spcBef>
              <a:buNone/>
            </a:pPr>
            <a:r>
              <a:rPr lang="en-GB" sz="1700"/>
              <a:t>Generally - </a:t>
            </a:r>
          </a:p>
          <a:p>
            <a:pPr marL="457200" lvl="0" indent="-336550" rtl="0">
              <a:spcBef>
                <a:spcPts val="0"/>
              </a:spcBef>
              <a:buSzPct val="100000"/>
            </a:pPr>
            <a:r>
              <a:rPr lang="en-GB" sz="1700"/>
              <a:t>“Sex” refers to the differences between males and females from a biological perspective.</a:t>
            </a:r>
            <a:r>
              <a:rPr lang="en-GB" sz="1700" baseline="30000"/>
              <a:t>1</a:t>
            </a:r>
          </a:p>
          <a:p>
            <a:pPr lvl="0" rtl="0">
              <a:spcBef>
                <a:spcPts val="0"/>
              </a:spcBef>
              <a:spcAft>
                <a:spcPts val="0"/>
              </a:spcAft>
              <a:buNone/>
            </a:pPr>
            <a:endParaRPr sz="1000"/>
          </a:p>
          <a:p>
            <a:pPr marL="457200" lvl="0" indent="-336550" rtl="0">
              <a:spcBef>
                <a:spcPts val="0"/>
              </a:spcBef>
              <a:buSzPct val="100000"/>
            </a:pPr>
            <a:r>
              <a:rPr lang="en-GB" sz="1700"/>
              <a:t>“Gender” refers to the role of a male or female in society, or a person’s own perception of being male/female, which could differ from their biological sex.</a:t>
            </a:r>
            <a:r>
              <a:rPr lang="en-GB" sz="1700" baseline="30000"/>
              <a:t>1</a:t>
            </a:r>
          </a:p>
          <a:p>
            <a:pPr lvl="0">
              <a:spcBef>
                <a:spcPts val="0"/>
              </a:spcBef>
              <a:buNone/>
            </a:pPr>
            <a:r>
              <a:rPr lang="en-GB" sz="1700"/>
              <a:t>In the 1920s, there were significant changes in gender roles, women became more confident in individual beliefs and men and women’s roles started becoming less distinctive.</a:t>
            </a:r>
          </a:p>
          <a:p>
            <a:pPr lvl="0">
              <a:spcBef>
                <a:spcPts val="0"/>
              </a:spcBef>
              <a:buNone/>
            </a:pPr>
            <a:r>
              <a:rPr lang="en-GB" sz="1000"/>
              <a:t>1 Medical News Today. MediLexicon International, n.d. Web. 26 Aug. 2016.</a:t>
            </a:r>
          </a:p>
          <a:p>
            <a:pPr lvl="0">
              <a:lnSpc>
                <a:spcPct val="143181"/>
              </a:lnSpc>
              <a:spcBef>
                <a:spcPts val="400"/>
              </a:spcBef>
              <a:spcAft>
                <a:spcPts val="0"/>
              </a:spcAft>
              <a:buClr>
                <a:schemeClr val="dk1"/>
              </a:buClr>
              <a:buSzPct val="100000"/>
              <a:buFont typeface="Arial"/>
              <a:buNone/>
            </a:pPr>
            <a:endParaRPr sz="1050">
              <a:latin typeface="Arial"/>
              <a:ea typeface="Arial"/>
              <a:cs typeface="Arial"/>
              <a:sym typeface="Arial"/>
            </a:endParaRPr>
          </a:p>
          <a:p>
            <a:pPr lvl="0">
              <a:spcBef>
                <a:spcPts val="0"/>
              </a:spcBef>
              <a:buNone/>
            </a:pPr>
            <a:endParaRPr sz="1700"/>
          </a:p>
          <a:p>
            <a:pPr lvl="0">
              <a:spcBef>
                <a:spcPts val="0"/>
              </a:spcBef>
              <a:buClr>
                <a:schemeClr val="dk1"/>
              </a:buClr>
              <a:buSzPct val="61111"/>
              <a:buFont typeface="Arial"/>
              <a:buNone/>
            </a:pPr>
            <a:endParaRPr/>
          </a:p>
          <a:p>
            <a:pPr lvl="0">
              <a:spcBef>
                <a:spcPts val="0"/>
              </a:spcBef>
              <a:buNone/>
            </a:pPr>
            <a:endParaRPr/>
          </a:p>
        </p:txBody>
      </p:sp>
      <p:pic>
        <p:nvPicPr>
          <p:cNvPr id="67" name="Shape 67" descr="Image result for gender"/>
          <p:cNvPicPr preferRelativeResize="0"/>
          <p:nvPr/>
        </p:nvPicPr>
        <p:blipFill>
          <a:blip r:embed="rId3">
            <a:alphaModFix/>
          </a:blip>
          <a:stretch>
            <a:fillRect/>
          </a:stretch>
        </p:blipFill>
        <p:spPr>
          <a:xfrm>
            <a:off x="6951124" y="115474"/>
            <a:ext cx="1983924" cy="10137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90250" y="526350"/>
            <a:ext cx="5604000" cy="4090800"/>
          </a:xfrm>
          <a:prstGeom prst="rect">
            <a:avLst/>
          </a:prstGeom>
        </p:spPr>
        <p:txBody>
          <a:bodyPr lIns="91425" tIns="91425" rIns="91425" bIns="91425" anchor="ctr" anchorCtr="0">
            <a:noAutofit/>
          </a:bodyPr>
          <a:lstStyle/>
          <a:p>
            <a:pPr lvl="0">
              <a:spcBef>
                <a:spcPts val="0"/>
              </a:spcBef>
              <a:buNone/>
            </a:pPr>
            <a:r>
              <a:rPr lang="en-GB" sz="3600"/>
              <a:t>Gender Expectations &amp; Socialization before 1920’s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50000"/>
              <a:buFont typeface="Arial"/>
              <a:buNone/>
            </a:pPr>
            <a:r>
              <a:rPr lang="en-GB" sz="2200"/>
              <a:t>Socialisation of women before 1920’s in America</a:t>
            </a:r>
          </a:p>
          <a:p>
            <a:pPr lvl="0">
              <a:spcBef>
                <a:spcPts val="0"/>
              </a:spcBef>
              <a:buNone/>
            </a:pPr>
            <a:endParaRPr/>
          </a:p>
        </p:txBody>
      </p:sp>
      <p:sp>
        <p:nvSpPr>
          <p:cNvPr id="78" name="Shape 78"/>
          <p:cNvSpPr txBox="1">
            <a:spLocks noGrp="1"/>
          </p:cNvSpPr>
          <p:nvPr>
            <p:ph type="body" idx="1"/>
          </p:nvPr>
        </p:nvSpPr>
        <p:spPr>
          <a:xfrm>
            <a:off x="311700" y="943000"/>
            <a:ext cx="8520600" cy="3397200"/>
          </a:xfrm>
          <a:prstGeom prst="rect">
            <a:avLst/>
          </a:prstGeom>
        </p:spPr>
        <p:txBody>
          <a:bodyPr lIns="91425" tIns="91425" rIns="91425" bIns="91425" anchor="t" anchorCtr="0">
            <a:noAutofit/>
          </a:bodyPr>
          <a:lstStyle/>
          <a:p>
            <a:pPr lvl="0">
              <a:spcBef>
                <a:spcPts val="0"/>
              </a:spcBef>
              <a:spcAft>
                <a:spcPts val="0"/>
              </a:spcAft>
              <a:buClr>
                <a:schemeClr val="dk1"/>
              </a:buClr>
              <a:buSzPct val="78571"/>
              <a:buFont typeface="Arial"/>
              <a:buNone/>
            </a:pPr>
            <a:r>
              <a:rPr lang="en-GB" sz="1400"/>
              <a:t>Before the 1920’s, women and men were expected to behave and socialized in a completely different way in society.</a:t>
            </a:r>
            <a:r>
              <a:rPr lang="en-GB" sz="1400" baseline="30000"/>
              <a:t>1</a:t>
            </a:r>
          </a:p>
          <a:p>
            <a:pPr lvl="0">
              <a:spcBef>
                <a:spcPts val="0"/>
              </a:spcBef>
              <a:spcAft>
                <a:spcPts val="0"/>
              </a:spcAft>
              <a:buClr>
                <a:schemeClr val="dk1"/>
              </a:buClr>
              <a:buSzPct val="183333"/>
              <a:buFont typeface="Arial"/>
              <a:buNone/>
            </a:pPr>
            <a:endParaRPr sz="600"/>
          </a:p>
          <a:p>
            <a:pPr lvl="0" rtl="0">
              <a:spcBef>
                <a:spcPts val="0"/>
              </a:spcBef>
              <a:spcAft>
                <a:spcPts val="0"/>
              </a:spcAft>
              <a:buNone/>
            </a:pPr>
            <a:r>
              <a:rPr lang="en-GB" sz="1400"/>
              <a:t>Men were expected to:</a:t>
            </a:r>
            <a:r>
              <a:rPr lang="en-GB" sz="1400" baseline="30000"/>
              <a:t>1</a:t>
            </a:r>
          </a:p>
          <a:p>
            <a:pPr marL="457200" lvl="0" indent="-317500" rtl="0">
              <a:spcBef>
                <a:spcPts val="0"/>
              </a:spcBef>
              <a:spcAft>
                <a:spcPts val="0"/>
              </a:spcAft>
              <a:buSzPct val="100000"/>
            </a:pPr>
            <a:r>
              <a:rPr lang="en-GB" sz="1400"/>
              <a:t>Be out working and earning money for their households</a:t>
            </a:r>
          </a:p>
          <a:p>
            <a:pPr marL="457200" lvl="0" indent="-317500" rtl="0">
              <a:spcBef>
                <a:spcPts val="0"/>
              </a:spcBef>
              <a:spcAft>
                <a:spcPts val="0"/>
              </a:spcAft>
              <a:buSzPct val="100000"/>
            </a:pPr>
            <a:r>
              <a:rPr lang="en-GB" sz="1400"/>
              <a:t>socializing with other men in public (clubs, meetings or bars).</a:t>
            </a:r>
          </a:p>
          <a:p>
            <a:pPr lvl="0" rtl="0">
              <a:spcBef>
                <a:spcPts val="0"/>
              </a:spcBef>
              <a:spcAft>
                <a:spcPts val="0"/>
              </a:spcAft>
              <a:buNone/>
            </a:pPr>
            <a:endParaRPr sz="600"/>
          </a:p>
          <a:p>
            <a:pPr lvl="0" rtl="0">
              <a:spcBef>
                <a:spcPts val="0"/>
              </a:spcBef>
              <a:spcAft>
                <a:spcPts val="0"/>
              </a:spcAft>
              <a:buNone/>
            </a:pPr>
            <a:r>
              <a:rPr lang="en-GB" sz="1400"/>
              <a:t>Women were expected to:</a:t>
            </a:r>
            <a:r>
              <a:rPr lang="en-GB" sz="1400" baseline="30000"/>
              <a:t>1</a:t>
            </a:r>
          </a:p>
          <a:p>
            <a:pPr marL="457200" lvl="0" indent="-317500" rtl="0">
              <a:spcBef>
                <a:spcPts val="0"/>
              </a:spcBef>
              <a:spcAft>
                <a:spcPts val="0"/>
              </a:spcAft>
              <a:buSzPct val="100000"/>
            </a:pPr>
            <a:r>
              <a:rPr lang="en-GB" sz="1400"/>
              <a:t>Take care of the cooking, cleaning</a:t>
            </a:r>
          </a:p>
          <a:p>
            <a:pPr marL="457200" lvl="0" indent="-317500" rtl="0">
              <a:spcBef>
                <a:spcPts val="0"/>
              </a:spcBef>
              <a:spcAft>
                <a:spcPts val="0"/>
              </a:spcAft>
              <a:buSzPct val="100000"/>
            </a:pPr>
            <a:r>
              <a:rPr lang="en-GB" sz="1400"/>
              <a:t>taking care of children. </a:t>
            </a:r>
          </a:p>
          <a:p>
            <a:pPr marL="457200" lvl="0" indent="-317500" rtl="0">
              <a:spcBef>
                <a:spcPts val="0"/>
              </a:spcBef>
              <a:spcAft>
                <a:spcPts val="0"/>
              </a:spcAft>
              <a:buSzPct val="100000"/>
            </a:pPr>
            <a:r>
              <a:rPr lang="en-GB" sz="1400"/>
              <a:t>Not allowed to be socialising during free time</a:t>
            </a:r>
          </a:p>
          <a:p>
            <a:pPr marL="457200" lvl="0" indent="-317500" rtl="0">
              <a:spcBef>
                <a:spcPts val="0"/>
              </a:spcBef>
              <a:spcAft>
                <a:spcPts val="0"/>
              </a:spcAft>
              <a:buSzPct val="100000"/>
            </a:pPr>
            <a:r>
              <a:rPr lang="en-GB" sz="1400"/>
              <a:t>Marry and have children</a:t>
            </a:r>
            <a:r>
              <a:rPr lang="en-GB" sz="1400" baseline="30000"/>
              <a:t>2</a:t>
            </a:r>
          </a:p>
          <a:p>
            <a:pPr marL="457200" lvl="0" indent="-317500">
              <a:spcBef>
                <a:spcPts val="0"/>
              </a:spcBef>
              <a:spcAft>
                <a:spcPts val="0"/>
              </a:spcAft>
              <a:buSzPct val="100000"/>
            </a:pPr>
            <a:r>
              <a:rPr lang="en-GB" sz="1400"/>
              <a:t>Any wealth or earnings are passed to their husband</a:t>
            </a:r>
            <a:r>
              <a:rPr lang="en-GB" sz="1400" baseline="30000"/>
              <a:t>2</a:t>
            </a:r>
          </a:p>
          <a:p>
            <a:pPr lvl="0">
              <a:spcBef>
                <a:spcPts val="0"/>
              </a:spcBef>
              <a:spcAft>
                <a:spcPts val="0"/>
              </a:spcAft>
              <a:buClr>
                <a:schemeClr val="dk1"/>
              </a:buClr>
              <a:buSzPct val="183333"/>
              <a:buFont typeface="Arial"/>
              <a:buNone/>
            </a:pPr>
            <a:endParaRPr sz="600"/>
          </a:p>
          <a:p>
            <a:pPr lvl="0" rtl="0">
              <a:spcBef>
                <a:spcPts val="0"/>
              </a:spcBef>
              <a:spcAft>
                <a:spcPts val="0"/>
              </a:spcAft>
              <a:buNone/>
            </a:pPr>
            <a:r>
              <a:rPr lang="en-GB" sz="1400"/>
              <a:t>Woman didn’t have the same opportunities as men, because of their lack of education due to traditional expectations. They were also not eligible to contribute in any political activity. </a:t>
            </a:r>
          </a:p>
          <a:p>
            <a:pPr lvl="0" rtl="0">
              <a:spcBef>
                <a:spcPts val="0"/>
              </a:spcBef>
              <a:spcAft>
                <a:spcPts val="0"/>
              </a:spcAft>
              <a:buNone/>
            </a:pPr>
            <a:endParaRPr sz="600"/>
          </a:p>
          <a:p>
            <a:pPr lvl="0" rtl="0">
              <a:spcBef>
                <a:spcPts val="0"/>
              </a:spcBef>
              <a:spcAft>
                <a:spcPts val="0"/>
              </a:spcAft>
              <a:buNone/>
            </a:pPr>
            <a:r>
              <a:rPr lang="en-GB" sz="1000"/>
              <a:t>1 "Feminism in the 19th Century: Women's Rights, Roles, and Limits." Study.com, n.d. Web. 26 Aug. 2016.</a:t>
            </a:r>
          </a:p>
          <a:p>
            <a:pPr lvl="0" rtl="0">
              <a:spcBef>
                <a:spcPts val="0"/>
              </a:spcBef>
              <a:spcAft>
                <a:spcPts val="0"/>
              </a:spcAft>
              <a:buNone/>
            </a:pPr>
            <a:r>
              <a:rPr lang="en-GB" sz="1000"/>
              <a:t>2 "Spartacus Educational." Spartacus Educational. N.p., n.d. Web. 26 Aug. 2016.</a:t>
            </a:r>
          </a:p>
          <a:p>
            <a:pPr lvl="0" rtl="0">
              <a:lnSpc>
                <a:spcPct val="143181"/>
              </a:lnSpc>
              <a:spcBef>
                <a:spcPts val="400"/>
              </a:spcBef>
              <a:spcAft>
                <a:spcPts val="0"/>
              </a:spcAft>
              <a:buClr>
                <a:schemeClr val="dk1"/>
              </a:buClr>
              <a:buSzPct val="100000"/>
              <a:buFont typeface="Arial"/>
              <a:buNone/>
            </a:pPr>
            <a:endParaRPr sz="1050">
              <a:latin typeface="Arial"/>
              <a:ea typeface="Arial"/>
              <a:cs typeface="Arial"/>
              <a:sym typeface="Arial"/>
            </a:endParaRPr>
          </a:p>
          <a:p>
            <a:pPr lvl="0" rtl="0">
              <a:spcBef>
                <a:spcPts val="0"/>
              </a:spcBef>
              <a:buNone/>
            </a:pPr>
            <a:endParaRPr sz="1000"/>
          </a:p>
          <a:p>
            <a:pPr lvl="0" rtl="0">
              <a:lnSpc>
                <a:spcPct val="143181"/>
              </a:lnSpc>
              <a:spcBef>
                <a:spcPts val="400"/>
              </a:spcBef>
              <a:spcAft>
                <a:spcPts val="0"/>
              </a:spcAft>
              <a:buClr>
                <a:schemeClr val="dk1"/>
              </a:buClr>
              <a:buSzPct val="100000"/>
              <a:buFont typeface="Arial"/>
              <a:buNone/>
            </a:pPr>
            <a:endParaRPr sz="1050">
              <a:latin typeface="Arial"/>
              <a:ea typeface="Arial"/>
              <a:cs typeface="Arial"/>
              <a:sym typeface="Arial"/>
            </a:endParaRPr>
          </a:p>
          <a:p>
            <a:pPr lvl="0" rtl="0">
              <a:spcBef>
                <a:spcPts val="0"/>
              </a:spcBef>
              <a:spcAft>
                <a:spcPts val="0"/>
              </a:spcAft>
              <a:buNone/>
            </a:pPr>
            <a:endParaRPr sz="1400"/>
          </a:p>
          <a:p>
            <a:pPr lvl="0" rtl="0">
              <a:spcBef>
                <a:spcPts val="0"/>
              </a:spcBef>
              <a:spcAft>
                <a:spcPts val="0"/>
              </a:spcAft>
              <a:buNone/>
            </a:pPr>
            <a:endParaRPr sz="1400"/>
          </a:p>
          <a:p>
            <a:pPr lvl="0" rtl="0">
              <a:spcBef>
                <a:spcPts val="0"/>
              </a:spcBef>
              <a:spcAft>
                <a:spcPts val="0"/>
              </a:spcAft>
              <a:buNone/>
            </a:pPr>
            <a:endParaRPr sz="1400"/>
          </a:p>
          <a:p>
            <a:pPr lvl="0" rtl="0">
              <a:spcBef>
                <a:spcPts val="0"/>
              </a:spcBef>
              <a:spcAft>
                <a:spcPts val="0"/>
              </a:spcAft>
              <a:buNone/>
            </a:pPr>
            <a:endParaRPr sz="1400"/>
          </a:p>
          <a:p>
            <a:pPr lvl="0">
              <a:spcBef>
                <a:spcPts val="0"/>
              </a:spcBef>
              <a:spcAft>
                <a:spcPts val="0"/>
              </a:spcAft>
              <a:buClr>
                <a:schemeClr val="dk1"/>
              </a:buClr>
              <a:buSzPct val="78571"/>
              <a:buFont typeface="Arial"/>
              <a:buNone/>
            </a:pPr>
            <a:endParaRPr sz="1400"/>
          </a:p>
          <a:p>
            <a:pPr lvl="0" rtl="0">
              <a:spcBef>
                <a:spcPts val="0"/>
              </a:spcBef>
              <a:spcAft>
                <a:spcPts val="0"/>
              </a:spcAft>
              <a:buNone/>
            </a:pPr>
            <a:endParaRPr sz="1400"/>
          </a:p>
        </p:txBody>
      </p:sp>
      <p:pic>
        <p:nvPicPr>
          <p:cNvPr id="79" name="Shape 79" descr="Image result for female at work before 1920"/>
          <p:cNvPicPr preferRelativeResize="0"/>
          <p:nvPr/>
        </p:nvPicPr>
        <p:blipFill>
          <a:blip r:embed="rId3">
            <a:alphaModFix/>
          </a:blip>
          <a:stretch>
            <a:fillRect/>
          </a:stretch>
        </p:blipFill>
        <p:spPr>
          <a:xfrm>
            <a:off x="5983275" y="1725475"/>
            <a:ext cx="2319300" cy="18322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GB" sz="2200"/>
              <a:t>Marriage for Women &amp; Female’s Dependence on Men</a:t>
            </a:r>
          </a:p>
        </p:txBody>
      </p:sp>
      <p:sp>
        <p:nvSpPr>
          <p:cNvPr id="85" name="Shape 85"/>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buChar char="-"/>
            </a:pPr>
            <a:r>
              <a:rPr lang="en-GB"/>
              <a:t>Women were destined to be married. It was also their top priority in life.</a:t>
            </a:r>
          </a:p>
          <a:p>
            <a:pPr marL="914400" lvl="1" indent="-342900" rtl="0">
              <a:spcBef>
                <a:spcPts val="0"/>
              </a:spcBef>
              <a:buSzPct val="100000"/>
              <a:buChar char="-"/>
            </a:pPr>
            <a:r>
              <a:rPr lang="en-GB" sz="1800"/>
              <a:t>Single women would be pitied.</a:t>
            </a:r>
          </a:p>
          <a:p>
            <a:pPr marL="457200" lvl="0" indent="-228600" rtl="0">
              <a:spcBef>
                <a:spcPts val="0"/>
              </a:spcBef>
              <a:buChar char="-"/>
            </a:pPr>
            <a:r>
              <a:rPr lang="en-GB"/>
              <a:t>Married women would become housewives</a:t>
            </a:r>
          </a:p>
          <a:p>
            <a:pPr marL="914400" lvl="1" indent="-342900" rtl="0">
              <a:spcBef>
                <a:spcPts val="0"/>
              </a:spcBef>
              <a:buSzPct val="100000"/>
              <a:buChar char="-"/>
            </a:pPr>
            <a:r>
              <a:rPr lang="en-GB" sz="1800"/>
              <a:t>Main role is to produce food and clothing for the household</a:t>
            </a:r>
          </a:p>
          <a:p>
            <a:pPr marL="914400" lvl="1" indent="-342900" rtl="0">
              <a:spcBef>
                <a:spcPts val="0"/>
              </a:spcBef>
              <a:buSzPct val="100000"/>
              <a:buChar char="-"/>
            </a:pPr>
            <a:r>
              <a:rPr lang="en-GB" sz="1800"/>
              <a:t>Whereas, men would be earning money for the family.</a:t>
            </a:r>
          </a:p>
          <a:p>
            <a:pPr marL="457200" lvl="0" indent="-228600" rtl="0">
              <a:spcBef>
                <a:spcPts val="0"/>
              </a:spcBef>
              <a:buChar char="-"/>
            </a:pPr>
            <a:r>
              <a:rPr lang="en-GB"/>
              <a:t>Women were discouraged to work after marriage, statistically speaking, only ~8-10% of married women were employed during those times</a:t>
            </a:r>
            <a:r>
              <a:rPr lang="en-GB" baseline="30000"/>
              <a:t>1</a:t>
            </a:r>
            <a:r>
              <a:rPr lang="en-GB"/>
              <a:t>.</a:t>
            </a:r>
          </a:p>
          <a:p>
            <a:pPr marL="457200" lvl="0" indent="-228600" rtl="0">
              <a:spcBef>
                <a:spcPts val="0"/>
              </a:spcBef>
              <a:buChar char="-"/>
            </a:pPr>
            <a:r>
              <a:rPr lang="en-GB"/>
              <a:t>Marriage was expected to be a permanent commitment. Though divorce was legally permitted, it was strongly condemned. </a:t>
            </a:r>
          </a:p>
          <a:p>
            <a:pPr lvl="0" rtl="0">
              <a:spcBef>
                <a:spcPts val="0"/>
              </a:spcBef>
              <a:buNone/>
            </a:pPr>
            <a:endParaRPr sz="1400"/>
          </a:p>
          <a:p>
            <a:pPr lvl="0" rtl="0">
              <a:spcBef>
                <a:spcPts val="0"/>
              </a:spcBef>
              <a:buNone/>
            </a:pPr>
            <a:r>
              <a:rPr lang="en-GB" sz="1000"/>
              <a:t>1 Onion, Rebecca. "Vintage Infographics: Where Women Worked in 1920." Slate Magazine. N.p., 11 Mar. 2013. Web. 26 Aug. 2016.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GB" sz="2200"/>
              <a:t>Women’s rights before 1920</a:t>
            </a:r>
          </a:p>
        </p:txBody>
      </p:sp>
      <p:sp>
        <p:nvSpPr>
          <p:cNvPr id="91" name="Shape 91"/>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buChar char="-"/>
            </a:pPr>
            <a:r>
              <a:rPr lang="en-GB"/>
              <a:t>Women faced difficulties and were always exhausting and socially unappreciative in the 18th century since they have to serve their household all day. E.g: cook meals, doctor their families, make household goods and sell etc.</a:t>
            </a:r>
          </a:p>
          <a:p>
            <a:pPr marL="457200" lvl="0" indent="-228600" rtl="0">
              <a:spcBef>
                <a:spcPts val="0"/>
              </a:spcBef>
              <a:buChar char="-"/>
            </a:pPr>
            <a:r>
              <a:rPr lang="en-GB"/>
              <a:t>Women were often considered men’s property and were required to marry their husbands at a young age.</a:t>
            </a:r>
          </a:p>
          <a:p>
            <a:pPr marL="457200" lvl="0" indent="-228600" rtl="0">
              <a:spcBef>
                <a:spcPts val="0"/>
              </a:spcBef>
              <a:buChar char="-"/>
            </a:pPr>
            <a:r>
              <a:rPr lang="en-GB"/>
              <a:t>Not allowed to show much skin.</a:t>
            </a:r>
          </a:p>
          <a:p>
            <a:pPr marL="457200" lvl="0" indent="-228600" rtl="0">
              <a:spcBef>
                <a:spcPts val="0"/>
              </a:spcBef>
              <a:buChar char="-"/>
            </a:pPr>
            <a:r>
              <a:rPr lang="en-GB"/>
              <a:t>Women are not allowed to vote.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90250" y="526350"/>
            <a:ext cx="5604000" cy="4090800"/>
          </a:xfrm>
          <a:prstGeom prst="rect">
            <a:avLst/>
          </a:prstGeom>
        </p:spPr>
        <p:txBody>
          <a:bodyPr lIns="91425" tIns="91425" rIns="91425" bIns="91425" anchor="ctr" anchorCtr="0">
            <a:noAutofit/>
          </a:bodyPr>
          <a:lstStyle/>
          <a:p>
            <a:pPr lvl="0">
              <a:spcBef>
                <a:spcPts val="0"/>
              </a:spcBef>
              <a:buNone/>
            </a:pPr>
            <a:r>
              <a:rPr lang="en-GB" sz="3000"/>
              <a:t>Change of social status among genders throughout the 1920’s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GB" sz="2200"/>
              <a:t>Introduction of Flappers and the New Woman</a:t>
            </a:r>
          </a:p>
        </p:txBody>
      </p:sp>
      <p:sp>
        <p:nvSpPr>
          <p:cNvPr id="102" name="Shape 102"/>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lgn="ctr" rtl="0">
              <a:spcBef>
                <a:spcPts val="0"/>
              </a:spcBef>
              <a:buNone/>
            </a:pPr>
            <a:endParaRPr/>
          </a:p>
          <a:p>
            <a:pPr lvl="0" algn="ctr">
              <a:spcBef>
                <a:spcPts val="0"/>
              </a:spcBef>
              <a:buNone/>
            </a:pPr>
            <a:r>
              <a:rPr lang="en-GB"/>
              <a:t>‘Flappers’ emerged after WW1 and became more prevalent in the roaring twenties.</a:t>
            </a:r>
          </a:p>
          <a:p>
            <a:pPr lvl="0" algn="ctr">
              <a:spcBef>
                <a:spcPts val="0"/>
              </a:spcBef>
              <a:buNone/>
            </a:pPr>
            <a:r>
              <a:rPr lang="en-GB"/>
              <a:t>They were the ‘new women’ of the 1920’s in America who wanted to express individuality, hence, they dressed and behaved in a manner that went against the social norms of those times. </a:t>
            </a:r>
          </a:p>
        </p:txBody>
      </p:sp>
      <p:pic>
        <p:nvPicPr>
          <p:cNvPr id="103" name="Shape 103" descr="Image result for flappers"/>
          <p:cNvPicPr preferRelativeResize="0"/>
          <p:nvPr/>
        </p:nvPicPr>
        <p:blipFill>
          <a:blip r:embed="rId3">
            <a:alphaModFix/>
          </a:blip>
          <a:stretch>
            <a:fillRect/>
          </a:stretch>
        </p:blipFill>
        <p:spPr>
          <a:xfrm>
            <a:off x="3030625" y="3297450"/>
            <a:ext cx="3082750" cy="16191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20800"/>
          </a:xfrm>
          <a:prstGeom prst="rect">
            <a:avLst/>
          </a:prstGeom>
        </p:spPr>
        <p:txBody>
          <a:bodyPr lIns="91425" tIns="91425" rIns="91425" bIns="91425" anchor="t" anchorCtr="0">
            <a:noAutofit/>
          </a:bodyPr>
          <a:lstStyle/>
          <a:p>
            <a:pPr lvl="0">
              <a:spcBef>
                <a:spcPts val="0"/>
              </a:spcBef>
              <a:buClr>
                <a:schemeClr val="dk1"/>
              </a:buClr>
              <a:buSzPct val="50000"/>
              <a:buFont typeface="Arial"/>
              <a:buNone/>
            </a:pPr>
            <a:r>
              <a:rPr lang="en-GB" sz="2200"/>
              <a:t>Social changes in the 1920’s (Fashion Trends)</a:t>
            </a:r>
          </a:p>
          <a:p>
            <a:pPr lvl="0">
              <a:spcBef>
                <a:spcPts val="0"/>
              </a:spcBef>
              <a:buClr>
                <a:schemeClr val="dk1"/>
              </a:buClr>
              <a:buSzPct val="50000"/>
              <a:buFont typeface="Arial"/>
              <a:buNone/>
            </a:pPr>
            <a:endParaRPr sz="2200"/>
          </a:p>
          <a:p>
            <a:pPr lvl="0">
              <a:spcBef>
                <a:spcPts val="0"/>
              </a:spcBef>
              <a:buNone/>
            </a:pPr>
            <a:endParaRPr sz="2200"/>
          </a:p>
        </p:txBody>
      </p:sp>
      <p:sp>
        <p:nvSpPr>
          <p:cNvPr id="109" name="Shape 109"/>
          <p:cNvSpPr txBox="1">
            <a:spLocks noGrp="1"/>
          </p:cNvSpPr>
          <p:nvPr>
            <p:ph type="body" idx="1"/>
          </p:nvPr>
        </p:nvSpPr>
        <p:spPr>
          <a:xfrm>
            <a:off x="311700" y="1028700"/>
            <a:ext cx="8520600" cy="2164500"/>
          </a:xfrm>
          <a:prstGeom prst="rect">
            <a:avLst/>
          </a:prstGeom>
        </p:spPr>
        <p:txBody>
          <a:bodyPr lIns="91425" tIns="91425" rIns="91425" bIns="91425" anchor="t" anchorCtr="0">
            <a:noAutofit/>
          </a:bodyPr>
          <a:lstStyle/>
          <a:p>
            <a:pPr lvl="0" rtl="0">
              <a:spcBef>
                <a:spcPts val="0"/>
              </a:spcBef>
              <a:spcAft>
                <a:spcPts val="0"/>
              </a:spcAft>
              <a:buClr>
                <a:schemeClr val="dk1"/>
              </a:buClr>
              <a:buSzPct val="68750"/>
              <a:buFont typeface="Arial"/>
              <a:buNone/>
            </a:pPr>
            <a:r>
              <a:rPr lang="en-GB" sz="1600"/>
              <a:t>The 1920s were the decade that people started to be more aware about fashion, and their individual representation. The jazz age changed everyone’s life, and it was significantly reflected in their clothing.</a:t>
            </a:r>
            <a:r>
              <a:rPr lang="en-GB" sz="1600" baseline="30000"/>
              <a:t>2</a:t>
            </a:r>
          </a:p>
          <a:p>
            <a:pPr lvl="0" rtl="0">
              <a:spcBef>
                <a:spcPts val="0"/>
              </a:spcBef>
              <a:spcAft>
                <a:spcPts val="0"/>
              </a:spcAft>
              <a:buClr>
                <a:schemeClr val="dk1"/>
              </a:buClr>
              <a:buSzPct val="183333"/>
              <a:buFont typeface="Arial"/>
              <a:buNone/>
            </a:pPr>
            <a:endParaRPr sz="600"/>
          </a:p>
          <a:p>
            <a:pPr lvl="0">
              <a:spcBef>
                <a:spcPts val="0"/>
              </a:spcBef>
              <a:spcAft>
                <a:spcPts val="0"/>
              </a:spcAft>
              <a:buClr>
                <a:schemeClr val="dk1"/>
              </a:buClr>
              <a:buSzPct val="68750"/>
              <a:buFont typeface="Arial"/>
              <a:buNone/>
            </a:pPr>
            <a:r>
              <a:rPr lang="en-GB" sz="1600"/>
              <a:t>Women - </a:t>
            </a:r>
          </a:p>
          <a:p>
            <a:pPr marL="457200" lvl="0" indent="-330200">
              <a:spcBef>
                <a:spcPts val="0"/>
              </a:spcBef>
              <a:spcAft>
                <a:spcPts val="0"/>
              </a:spcAft>
              <a:buSzPct val="100000"/>
            </a:pPr>
            <a:r>
              <a:rPr lang="en-GB" sz="1600"/>
              <a:t>Sportswear (Targeted at young women)</a:t>
            </a:r>
          </a:p>
          <a:p>
            <a:pPr marL="457200" lvl="0" indent="-330200">
              <a:spcBef>
                <a:spcPts val="0"/>
              </a:spcBef>
              <a:spcAft>
                <a:spcPts val="0"/>
              </a:spcAft>
              <a:buSzPct val="100000"/>
            </a:pPr>
            <a:r>
              <a:rPr lang="en-GB" sz="1600"/>
              <a:t>Short skirts with pleats</a:t>
            </a:r>
          </a:p>
          <a:p>
            <a:pPr marL="457200" lvl="0" indent="-330200" rtl="0">
              <a:spcBef>
                <a:spcPts val="0"/>
              </a:spcBef>
              <a:spcAft>
                <a:spcPts val="0"/>
              </a:spcAft>
              <a:buSzPct val="100000"/>
            </a:pPr>
            <a:r>
              <a:rPr lang="en-GB" sz="1600"/>
              <a:t>Cloche hat (Hat which is fitted, bell shaped)</a:t>
            </a:r>
          </a:p>
          <a:p>
            <a:pPr lvl="0">
              <a:spcBef>
                <a:spcPts val="0"/>
              </a:spcBef>
              <a:buNone/>
            </a:pPr>
            <a:endParaRPr sz="1600"/>
          </a:p>
          <a:p>
            <a:pPr lvl="0">
              <a:spcBef>
                <a:spcPts val="0"/>
              </a:spcBef>
              <a:buClr>
                <a:schemeClr val="dk1"/>
              </a:buClr>
              <a:buSzPct val="68750"/>
              <a:buFont typeface="Arial"/>
              <a:buNone/>
            </a:pPr>
            <a:endParaRPr sz="1600"/>
          </a:p>
          <a:p>
            <a:pPr lvl="0">
              <a:spcBef>
                <a:spcPts val="0"/>
              </a:spcBef>
              <a:buNone/>
            </a:pPr>
            <a:endParaRPr sz="1600"/>
          </a:p>
        </p:txBody>
      </p:sp>
      <p:sp>
        <p:nvSpPr>
          <p:cNvPr id="110" name="Shape 110"/>
          <p:cNvSpPr txBox="1"/>
          <p:nvPr/>
        </p:nvSpPr>
        <p:spPr>
          <a:xfrm>
            <a:off x="616500" y="3164275"/>
            <a:ext cx="4218600" cy="1248900"/>
          </a:xfrm>
          <a:prstGeom prst="rect">
            <a:avLst/>
          </a:prstGeom>
          <a:noFill/>
          <a:ln>
            <a:noFill/>
          </a:ln>
        </p:spPr>
        <p:txBody>
          <a:bodyPr lIns="91425" tIns="91425" rIns="91425" bIns="91425" anchor="t" anchorCtr="0">
            <a:noAutofit/>
          </a:bodyPr>
          <a:lstStyle/>
          <a:p>
            <a:pPr lvl="0">
              <a:spcBef>
                <a:spcPts val="0"/>
              </a:spcBef>
              <a:buNone/>
            </a:pPr>
            <a:r>
              <a:rPr lang="en-GB">
                <a:latin typeface="Old Standard TT"/>
                <a:ea typeface="Old Standard TT"/>
                <a:cs typeface="Old Standard TT"/>
                <a:sym typeface="Old Standard TT"/>
              </a:rPr>
              <a:t>Expectations/Behaviour of a Gibson Girl:</a:t>
            </a:r>
            <a:r>
              <a:rPr lang="en-GB" baseline="30000">
                <a:latin typeface="Old Standard TT"/>
                <a:ea typeface="Old Standard TT"/>
                <a:cs typeface="Old Standard TT"/>
                <a:sym typeface="Old Standard TT"/>
              </a:rPr>
              <a:t>1</a:t>
            </a:r>
          </a:p>
          <a:p>
            <a:pPr marL="457200" lvl="0" indent="-228600" rtl="0">
              <a:spcBef>
                <a:spcPts val="0"/>
              </a:spcBef>
              <a:buFont typeface="Old Standard TT"/>
              <a:buChar char="●"/>
            </a:pPr>
            <a:r>
              <a:rPr lang="en-GB">
                <a:latin typeface="Old Standard TT"/>
                <a:ea typeface="Old Standard TT"/>
                <a:cs typeface="Old Standard TT"/>
                <a:sym typeface="Old Standard TT"/>
              </a:rPr>
              <a:t>Long loose hair </a:t>
            </a:r>
          </a:p>
          <a:p>
            <a:pPr marL="457200" lvl="0" indent="-228600" rtl="0">
              <a:spcBef>
                <a:spcPts val="0"/>
              </a:spcBef>
              <a:buFont typeface="Old Standard TT"/>
              <a:buChar char="●"/>
            </a:pPr>
            <a:r>
              <a:rPr lang="en-GB">
                <a:latin typeface="Old Standard TT"/>
                <a:ea typeface="Old Standard TT"/>
                <a:cs typeface="Old Standard TT"/>
                <a:sym typeface="Old Standard TT"/>
              </a:rPr>
              <a:t>High collar skirt</a:t>
            </a:r>
          </a:p>
          <a:p>
            <a:pPr marL="457200" lvl="0" indent="-228600" rtl="0">
              <a:spcBef>
                <a:spcPts val="0"/>
              </a:spcBef>
              <a:buFont typeface="Old Standard TT"/>
              <a:buChar char="●"/>
            </a:pPr>
            <a:r>
              <a:rPr lang="en-GB">
                <a:latin typeface="Old Standard TT"/>
                <a:ea typeface="Old Standard TT"/>
                <a:cs typeface="Old Standard TT"/>
                <a:sym typeface="Old Standard TT"/>
              </a:rPr>
              <a:t>No makeup</a:t>
            </a:r>
          </a:p>
          <a:p>
            <a:pPr marL="457200" lvl="0" indent="-228600" rtl="0">
              <a:spcBef>
                <a:spcPts val="0"/>
              </a:spcBef>
              <a:buFont typeface="Old Standard TT"/>
              <a:buChar char="●"/>
            </a:pPr>
            <a:r>
              <a:rPr lang="en-GB">
                <a:latin typeface="Old Standard TT"/>
                <a:ea typeface="Old Standard TT"/>
                <a:cs typeface="Old Standard TT"/>
                <a:sym typeface="Old Standard TT"/>
              </a:rPr>
              <a:t>Can only go on dates that parents set up</a:t>
            </a:r>
          </a:p>
          <a:p>
            <a:pPr marL="457200" lvl="0" indent="-228600">
              <a:spcBef>
                <a:spcPts val="0"/>
              </a:spcBef>
              <a:buFont typeface="Old Standard TT"/>
              <a:buChar char="●"/>
            </a:pPr>
            <a:r>
              <a:rPr lang="en-GB">
                <a:latin typeface="Old Standard TT"/>
                <a:ea typeface="Old Standard TT"/>
                <a:cs typeface="Old Standard TT"/>
                <a:sym typeface="Old Standard TT"/>
              </a:rPr>
              <a:t>No smoking or drinking (Not lady like) </a:t>
            </a:r>
          </a:p>
        </p:txBody>
      </p:sp>
      <p:sp>
        <p:nvSpPr>
          <p:cNvPr id="111" name="Shape 111"/>
          <p:cNvSpPr txBox="1"/>
          <p:nvPr/>
        </p:nvSpPr>
        <p:spPr>
          <a:xfrm>
            <a:off x="4918500" y="3164275"/>
            <a:ext cx="4218600" cy="1248900"/>
          </a:xfrm>
          <a:prstGeom prst="rect">
            <a:avLst/>
          </a:prstGeom>
          <a:noFill/>
          <a:ln>
            <a:noFill/>
          </a:ln>
        </p:spPr>
        <p:txBody>
          <a:bodyPr lIns="91425" tIns="91425" rIns="91425" bIns="91425" anchor="t" anchorCtr="0">
            <a:noAutofit/>
          </a:bodyPr>
          <a:lstStyle/>
          <a:p>
            <a:pPr lvl="0">
              <a:spcBef>
                <a:spcPts val="0"/>
              </a:spcBef>
              <a:buNone/>
            </a:pPr>
            <a:r>
              <a:rPr lang="en-GB">
                <a:latin typeface="Old Standard TT"/>
                <a:ea typeface="Old Standard TT"/>
                <a:cs typeface="Old Standard TT"/>
                <a:sym typeface="Old Standard TT"/>
              </a:rPr>
              <a:t>Expectations/Behaviour of a Flapper Girl:</a:t>
            </a:r>
            <a:r>
              <a:rPr lang="en-GB" baseline="30000">
                <a:latin typeface="Old Standard TT"/>
                <a:ea typeface="Old Standard TT"/>
                <a:cs typeface="Old Standard TT"/>
                <a:sym typeface="Old Standard TT"/>
              </a:rPr>
              <a:t>1</a:t>
            </a:r>
          </a:p>
          <a:p>
            <a:pPr marL="457200" lvl="0" indent="-228600" rtl="0">
              <a:spcBef>
                <a:spcPts val="0"/>
              </a:spcBef>
              <a:buFont typeface="Old Standard TT"/>
              <a:buChar char="●"/>
            </a:pPr>
            <a:r>
              <a:rPr lang="en-GB">
                <a:latin typeface="Old Standard TT"/>
                <a:ea typeface="Old Standard TT"/>
                <a:cs typeface="Old Standard TT"/>
                <a:sym typeface="Old Standard TT"/>
              </a:rPr>
              <a:t>Short bobbed hair</a:t>
            </a:r>
          </a:p>
          <a:p>
            <a:pPr marL="457200" lvl="0" indent="-228600" rtl="0">
              <a:spcBef>
                <a:spcPts val="0"/>
              </a:spcBef>
              <a:buFont typeface="Old Standard TT"/>
              <a:buChar char="●"/>
            </a:pPr>
            <a:r>
              <a:rPr lang="en-GB">
                <a:latin typeface="Old Standard TT"/>
                <a:ea typeface="Old Standard TT"/>
                <a:cs typeface="Old Standard TT"/>
                <a:sym typeface="Old Standard TT"/>
              </a:rPr>
              <a:t>Short skirts just above or below the knee</a:t>
            </a:r>
          </a:p>
          <a:p>
            <a:pPr marL="457200" lvl="0" indent="-228600" rtl="0">
              <a:spcBef>
                <a:spcPts val="0"/>
              </a:spcBef>
              <a:buFont typeface="Old Standard TT"/>
              <a:buChar char="●"/>
            </a:pPr>
            <a:r>
              <a:rPr lang="en-GB">
                <a:latin typeface="Old Standard TT"/>
                <a:ea typeface="Old Standard TT"/>
                <a:cs typeface="Old Standard TT"/>
                <a:sym typeface="Old Standard TT"/>
              </a:rPr>
              <a:t>Dramatic makeup</a:t>
            </a:r>
          </a:p>
          <a:p>
            <a:pPr marL="457200" lvl="0" indent="-228600" rtl="0">
              <a:spcBef>
                <a:spcPts val="0"/>
              </a:spcBef>
              <a:buFont typeface="Old Standard TT"/>
              <a:buChar char="●"/>
            </a:pPr>
            <a:r>
              <a:rPr lang="en-GB">
                <a:latin typeface="Old Standard TT"/>
                <a:ea typeface="Old Standard TT"/>
                <a:cs typeface="Old Standard TT"/>
                <a:sym typeface="Old Standard TT"/>
              </a:rPr>
              <a:t>Casually date whomever you like</a:t>
            </a:r>
          </a:p>
          <a:p>
            <a:pPr marL="457200" lvl="0" indent="-228600" rtl="0">
              <a:spcBef>
                <a:spcPts val="0"/>
              </a:spcBef>
              <a:buFont typeface="Old Standard TT"/>
              <a:buChar char="●"/>
            </a:pPr>
            <a:r>
              <a:rPr lang="en-GB">
                <a:latin typeface="Old Standard TT"/>
                <a:ea typeface="Old Standard TT"/>
                <a:cs typeface="Old Standard TT"/>
                <a:sym typeface="Old Standard TT"/>
              </a:rPr>
              <a:t>Smoking and drinking are allowed </a:t>
            </a:r>
          </a:p>
        </p:txBody>
      </p:sp>
      <p:sp>
        <p:nvSpPr>
          <p:cNvPr id="112" name="Shape 112"/>
          <p:cNvSpPr txBox="1"/>
          <p:nvPr/>
        </p:nvSpPr>
        <p:spPr>
          <a:xfrm>
            <a:off x="212100" y="4642700"/>
            <a:ext cx="8755200" cy="520800"/>
          </a:xfrm>
          <a:prstGeom prst="rect">
            <a:avLst/>
          </a:prstGeom>
          <a:noFill/>
          <a:ln>
            <a:noFill/>
          </a:ln>
        </p:spPr>
        <p:txBody>
          <a:bodyPr lIns="91425" tIns="91425" rIns="91425" bIns="91425" anchor="t" anchorCtr="0">
            <a:noAutofit/>
          </a:bodyPr>
          <a:lstStyle/>
          <a:p>
            <a:pPr lvl="0">
              <a:spcBef>
                <a:spcPts val="0"/>
              </a:spcBef>
              <a:buNone/>
            </a:pPr>
            <a:r>
              <a:rPr lang="en-GB" sz="1000">
                <a:latin typeface="Old Standard TT"/>
                <a:ea typeface="Old Standard TT"/>
                <a:cs typeface="Old Standard TT"/>
                <a:sym typeface="Old Standard TT"/>
              </a:rPr>
              <a:t>1 "The Gibson Girl Vs. Flapper." The Roaring 20's. N.p., n.d. Web. 26 Aug. 2016.</a:t>
            </a:r>
          </a:p>
          <a:p>
            <a:pPr lvl="0">
              <a:spcBef>
                <a:spcPts val="0"/>
              </a:spcBef>
              <a:buNone/>
            </a:pPr>
            <a:r>
              <a:rPr lang="en-GB" sz="1000">
                <a:latin typeface="Old Standard TT"/>
                <a:ea typeface="Old Standard TT"/>
                <a:cs typeface="Old Standard TT"/>
                <a:sym typeface="Old Standard TT"/>
              </a:rPr>
              <a:t>2 "A New Society: Economic &amp; Social Change." A New Society: Economic &amp; Social Change. N.p., n.d. Web. 26 Aug. 2016.</a:t>
            </a:r>
          </a:p>
          <a:p>
            <a:pPr lvl="0" rtl="0">
              <a:lnSpc>
                <a:spcPct val="143181"/>
              </a:lnSpc>
              <a:spcBef>
                <a:spcPts val="400"/>
              </a:spcBef>
              <a:buClr>
                <a:schemeClr val="dk1"/>
              </a:buClr>
              <a:buFont typeface="Arial"/>
              <a:buNone/>
            </a:pPr>
            <a:endParaRPr sz="1050">
              <a:solidFill>
                <a:schemeClr val="dk1"/>
              </a:solidFill>
            </a:endParaRPr>
          </a:p>
          <a:p>
            <a:pPr lvl="0">
              <a:spcBef>
                <a:spcPts val="0"/>
              </a:spcBef>
              <a:buNone/>
            </a:pPr>
            <a:endParaRPr sz="1000">
              <a:latin typeface="Old Standard TT"/>
              <a:ea typeface="Old Standard TT"/>
              <a:cs typeface="Old Standard TT"/>
              <a:sym typeface="Old Standard TT"/>
            </a:endParaRPr>
          </a:p>
          <a:p>
            <a:pPr lvl="0" rtl="0">
              <a:lnSpc>
                <a:spcPct val="143181"/>
              </a:lnSpc>
              <a:spcBef>
                <a:spcPts val="400"/>
              </a:spcBef>
              <a:buClr>
                <a:schemeClr val="dk1"/>
              </a:buClr>
              <a:buFont typeface="Arial"/>
              <a:buNone/>
            </a:pPr>
            <a:endParaRPr sz="1050">
              <a:solidFill>
                <a:schemeClr val="dk1"/>
              </a:solidFill>
            </a:endParaRPr>
          </a:p>
          <a:p>
            <a:pPr lvl="0">
              <a:spcBef>
                <a:spcPts val="0"/>
              </a:spcBef>
              <a:buNone/>
            </a:pPr>
            <a:endParaRPr/>
          </a:p>
        </p:txBody>
      </p:sp>
      <p:pic>
        <p:nvPicPr>
          <p:cNvPr id="113" name="Shape 113" descr="Image result for fashion trend in 1920"/>
          <p:cNvPicPr preferRelativeResize="0"/>
          <p:nvPr/>
        </p:nvPicPr>
        <p:blipFill>
          <a:blip r:embed="rId3">
            <a:alphaModFix/>
          </a:blip>
          <a:stretch>
            <a:fillRect/>
          </a:stretch>
        </p:blipFill>
        <p:spPr>
          <a:xfrm>
            <a:off x="5447948" y="1726384"/>
            <a:ext cx="2555500" cy="1437890"/>
          </a:xfrm>
          <a:prstGeom prst="rect">
            <a:avLst/>
          </a:prstGeom>
          <a:noFill/>
          <a:ln>
            <a:noFill/>
          </a:ln>
        </p:spPr>
      </p:pic>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1482</Words>
  <Application>Microsoft Macintosh PowerPoint</Application>
  <PresentationFormat>On-screen Show (16:9)</PresentationFormat>
  <Paragraphs>135</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Old Standard TT</vt:lpstr>
      <vt:lpstr>paperback</vt:lpstr>
      <vt:lpstr>Sex &amp; Gender</vt:lpstr>
      <vt:lpstr>Introduction</vt:lpstr>
      <vt:lpstr>Gender Expectations &amp; Socialization before 1920’s</vt:lpstr>
      <vt:lpstr>Socialisation of women before 1920’s in America </vt:lpstr>
      <vt:lpstr>Marriage for Women &amp; Female’s Dependence on Men</vt:lpstr>
      <vt:lpstr>Women’s rights before 1920</vt:lpstr>
      <vt:lpstr>Change of social status among genders throughout the 1920’s</vt:lpstr>
      <vt:lpstr>Introduction of Flappers and the New Woman</vt:lpstr>
      <vt:lpstr>Social changes in the 1920’s (Fashion Trends)  </vt:lpstr>
      <vt:lpstr>Social changes in the 1920’s (Fashion Trends) </vt:lpstr>
      <vt:lpstr>Change in Rights of Women and Men in the 1920s</vt:lpstr>
      <vt:lpstr>Female’s Level of Independence</vt:lpstr>
      <vt:lpstr>Linking Context to Literature</vt:lpstr>
      <vt:lpstr>Marriage and Love</vt:lpstr>
      <vt:lpstr>Male dominance</vt:lpstr>
      <vt:lpstr>Thank You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 &amp; Gender</dc:title>
  <cp:lastModifiedBy>Teacher</cp:lastModifiedBy>
  <cp:revision>1</cp:revision>
  <dcterms:modified xsi:type="dcterms:W3CDTF">2016-09-05T03:29:37Z</dcterms:modified>
</cp:coreProperties>
</file>