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7" r:id="rId2"/>
    <p:sldId id="264" r:id="rId3"/>
    <p:sldId id="265" r:id="rId4"/>
    <p:sldId id="266" r:id="rId5"/>
    <p:sldId id="257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3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25/3/14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02370" y="1481193"/>
            <a:ext cx="7385659" cy="376951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How can symbolism and perspective shape our understanding of a sonnet?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6159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might these words be grouped?</a:t>
            </a:r>
            <a:endParaRPr lang="en-US" sz="4000" dirty="0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2163" t="5917" r="2163" b="9138"/>
          <a:stretch/>
        </p:blipFill>
        <p:spPr bwMode="auto">
          <a:xfrm>
            <a:off x="289188" y="2276046"/>
            <a:ext cx="8397613" cy="4376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914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Possible ideas from our perspective: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708667" y="2678438"/>
            <a:ext cx="64752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Senses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Verbs (mostly active, some past)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Body parts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Names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Semantic field of reading/ writing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Semantic field of fairytales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Words we might associate with Shakespeare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Others?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163" t="5917" r="2163" b="9138"/>
          <a:stretch/>
        </p:blipFill>
        <p:spPr bwMode="auto">
          <a:xfrm rot="5400000">
            <a:off x="6443851" y="3011622"/>
            <a:ext cx="2954188" cy="18351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693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6682" y="2573805"/>
            <a:ext cx="75691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Green - Suggest a symbol or image likely to be in the poem.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D739BA"/>
                </a:solidFill>
              </a:rPr>
              <a:t>Pink - Why might the words be different </a:t>
            </a:r>
            <a:r>
              <a:rPr lang="en-US" sz="2400" dirty="0" smtClean="0">
                <a:solidFill>
                  <a:srgbClr val="D739BA"/>
                </a:solidFill>
              </a:rPr>
              <a:t>size?</a:t>
            </a:r>
            <a:endParaRPr lang="en-US" sz="2400" dirty="0" smtClean="0">
              <a:solidFill>
                <a:srgbClr val="D739BA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Blue - Make a prediction of the the poem’s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title. 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These words make up ONE </a:t>
            </a:r>
            <a:r>
              <a:rPr lang="en-US" sz="4000" dirty="0" smtClean="0"/>
              <a:t>sonnet. </a:t>
            </a:r>
            <a:endParaRPr lang="en-US" sz="4000" dirty="0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2163" t="5917" r="2163" b="9138"/>
          <a:stretch/>
        </p:blipFill>
        <p:spPr bwMode="auto">
          <a:xfrm>
            <a:off x="4350394" y="4313169"/>
            <a:ext cx="4336407" cy="23263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0256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03-17 at 12.1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21" y="864556"/>
            <a:ext cx="5927290" cy="573505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41570" y="38741"/>
            <a:ext cx="5787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Group Reading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399" y="864556"/>
            <a:ext cx="2199666" cy="5570757"/>
          </a:xfrm>
          <a:prstGeom prst="rect">
            <a:avLst/>
          </a:prstGeom>
          <a:noFill/>
          <a:ln>
            <a:solidFill>
              <a:srgbClr val="BBE0E3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Highlight: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The biggest words from the </a:t>
            </a:r>
            <a:r>
              <a:rPr lang="en-US" sz="1600" dirty="0" err="1" smtClean="0"/>
              <a:t>wordle</a:t>
            </a:r>
            <a:endParaRPr lang="en-US" sz="1600" dirty="0" smtClean="0"/>
          </a:p>
          <a:p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Any words referring to Shakespeare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What might symbolism be?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What clues help us identify the speaker?  </a:t>
            </a:r>
          </a:p>
          <a:p>
            <a:pPr marL="342900" indent="-342900">
              <a:buFont typeface="Arial"/>
              <a:buChar char="•"/>
            </a:pPr>
            <a:endParaRPr lang="en-US" sz="1600" dirty="0"/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What clues suggest the person being spoken about? </a:t>
            </a:r>
          </a:p>
          <a:p>
            <a:pPr marL="342900" indent="-342900">
              <a:buFont typeface="Arial"/>
              <a:buChar char="•"/>
            </a:pPr>
            <a:endParaRPr lang="en-US" sz="1600" dirty="0"/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What is a dramatic monologue?</a:t>
            </a:r>
          </a:p>
        </p:txBody>
      </p:sp>
    </p:spTree>
    <p:extLst>
      <p:ext uri="{BB962C8B-B14F-4D97-AF65-F5344CB8AC3E}">
        <p14:creationId xmlns:p14="http://schemas.microsoft.com/office/powerpoint/2010/main" val="239844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the sonnet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678436"/>
            <a:ext cx="7662864" cy="3724547"/>
          </a:xfrm>
          <a:ln>
            <a:solidFill>
              <a:srgbClr val="BBE0E3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Reminder: Glossary of sonnet terms 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Green</a:t>
            </a:r>
            <a:r>
              <a:rPr lang="en-US" dirty="0" smtClean="0">
                <a:solidFill>
                  <a:srgbClr val="008000"/>
                </a:solidFill>
              </a:rPr>
              <a:t> - Imagery – identify examples of the speaker presenting happy or positive ideas. Can any of these be labeled as literary devices?</a:t>
            </a:r>
          </a:p>
          <a:p>
            <a:r>
              <a:rPr lang="en-US" b="1" dirty="0" smtClean="0">
                <a:solidFill>
                  <a:srgbClr val="D739BA"/>
                </a:solidFill>
              </a:rPr>
              <a:t>Pink </a:t>
            </a:r>
            <a:r>
              <a:rPr lang="en-US" dirty="0" smtClean="0">
                <a:solidFill>
                  <a:srgbClr val="D739BA"/>
                </a:solidFill>
              </a:rPr>
              <a:t>- Language and tone – examine the author’s use of verbs in particular. How do the verb tenses effect our  interpretation of the poem and our understanding of the speaker’s perspective?  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Blue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- Structure and form – what is interesting or noteworthy about the way the poem has been crafted? Consider use of stanza/ verse; any rhyme; use of punctuation; the effectiveness of the dramatic monologue at conveying ideas.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14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Reflection: 3-2-1/ Headline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8132" y="2520129"/>
            <a:ext cx="5922320" cy="292387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r>
              <a:rPr lang="en-US" dirty="0" smtClean="0"/>
              <a:t> – </a:t>
            </a:r>
            <a:r>
              <a:rPr lang="en-US" dirty="0"/>
              <a:t>S</a:t>
            </a:r>
            <a:r>
              <a:rPr lang="en-US" dirty="0" smtClean="0"/>
              <a:t>ignificant ideas, symbols, or images from the poem</a:t>
            </a:r>
          </a:p>
          <a:p>
            <a:endParaRPr lang="en-US" sz="1100" dirty="0" smtClean="0"/>
          </a:p>
          <a:p>
            <a:r>
              <a:rPr lang="en-US" sz="2000" b="1" dirty="0" smtClean="0"/>
              <a:t>2</a:t>
            </a:r>
            <a:r>
              <a:rPr lang="en-US" dirty="0" smtClean="0"/>
              <a:t> – Summary sentences (</a:t>
            </a:r>
            <a:r>
              <a:rPr lang="en-US" i="1" dirty="0" smtClean="0"/>
              <a:t>one on symbolism; one on perspective</a:t>
            </a:r>
            <a:r>
              <a:rPr lang="en-US" dirty="0" smtClean="0"/>
              <a:t>)</a:t>
            </a:r>
          </a:p>
          <a:p>
            <a:endParaRPr lang="en-US" sz="1100" dirty="0" smtClean="0"/>
          </a:p>
          <a:p>
            <a:r>
              <a:rPr lang="en-US" sz="2000" b="1" dirty="0" smtClean="0"/>
              <a:t>1</a:t>
            </a:r>
            <a:r>
              <a:rPr lang="en-US" dirty="0" smtClean="0"/>
              <a:t> – Question, to put to either: </a:t>
            </a:r>
          </a:p>
          <a:p>
            <a:endParaRPr lang="en-US" sz="1000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speaker (</a:t>
            </a:r>
            <a:r>
              <a:rPr lang="en-US" b="1" dirty="0" smtClean="0"/>
              <a:t>Anne Hathaway</a:t>
            </a:r>
            <a:r>
              <a:rPr lang="en-US" dirty="0" smtClean="0"/>
              <a:t>) </a:t>
            </a:r>
          </a:p>
          <a:p>
            <a:r>
              <a:rPr lang="en-US" b="1" dirty="0" smtClean="0"/>
              <a:t>Or</a:t>
            </a:r>
            <a:endParaRPr lang="en-US" b="1" dirty="0" smtClean="0"/>
          </a:p>
          <a:p>
            <a:pPr marL="285750" indent="-285750"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person spoken about (</a:t>
            </a:r>
            <a:r>
              <a:rPr lang="en-US" b="1" dirty="0" smtClean="0"/>
              <a:t>William Shakespeare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or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poet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b="1" dirty="0" smtClean="0"/>
              <a:t>Carol-Ann Duffy</a:t>
            </a:r>
            <a:r>
              <a:rPr lang="en-US" dirty="0" smtClean="0"/>
              <a:t>)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69796" y="5863290"/>
            <a:ext cx="5617004" cy="646331"/>
          </a:xfrm>
          <a:prstGeom prst="rect">
            <a:avLst/>
          </a:prstGeom>
          <a:noFill/>
          <a:ln>
            <a:solidFill>
              <a:srgbClr val="2397E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Create a newspaper headline that gets “to the heart” of this poem.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31653" y="4336011"/>
            <a:ext cx="1313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OR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9717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254</TotalTime>
  <Words>335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Genesis</vt:lpstr>
      <vt:lpstr>PowerPoint Presentation</vt:lpstr>
      <vt:lpstr>How might these words be grouped?</vt:lpstr>
      <vt:lpstr>Possible ideas from our perspective:</vt:lpstr>
      <vt:lpstr>These words make up ONE sonnet. </vt:lpstr>
      <vt:lpstr>PowerPoint Presentation</vt:lpstr>
      <vt:lpstr>Exploring the sonnet</vt:lpstr>
      <vt:lpstr>Reflection: 3-2-1/ Headline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Sonnets Year 8</dc:title>
  <dc:creator>BARROWCLIFF, Jane</dc:creator>
  <cp:lastModifiedBy>BARROWCLIFF, Jane</cp:lastModifiedBy>
  <cp:revision>23</cp:revision>
  <dcterms:created xsi:type="dcterms:W3CDTF">2014-03-17T04:12:11Z</dcterms:created>
  <dcterms:modified xsi:type="dcterms:W3CDTF">2014-03-25T00:03:51Z</dcterms:modified>
</cp:coreProperties>
</file>