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02" r:id="rId2"/>
    <p:sldId id="294" r:id="rId3"/>
    <p:sldId id="305" r:id="rId4"/>
    <p:sldId id="307" r:id="rId5"/>
    <p:sldId id="308" r:id="rId6"/>
    <p:sldId id="30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695D"/>
    <a:srgbClr val="009644"/>
    <a:srgbClr val="C75F09"/>
    <a:srgbClr val="11C1FF"/>
    <a:srgbClr val="3BCCFF"/>
    <a:srgbClr val="E0B1E5"/>
    <a:srgbClr val="5BD4FF"/>
    <a:srgbClr val="85DFFF"/>
    <a:srgbClr val="BC3BCD"/>
    <a:srgbClr val="A41C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727" autoAdjust="0"/>
  </p:normalViewPr>
  <p:slideViewPr>
    <p:cSldViewPr snapToGrid="0" snapToObjects="1">
      <p:cViewPr varScale="1">
        <p:scale>
          <a:sx n="79" d="100"/>
          <a:sy n="79" d="100"/>
        </p:scale>
        <p:origin x="-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A0FA6-3064-4E16-B554-571FE9522ABA}" type="datetimeFigureOut">
              <a:rPr lang="en-GB" smtClean="0"/>
              <a:t>18/3/16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5A035-13BE-4520-8FD2-AF93AB0591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339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5B74-A876-AE45-B2B6-A973E50D1011}" type="datetimeFigureOut">
              <a:rPr lang="en-US" smtClean="0"/>
              <a:pPr/>
              <a:t>18/3/16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E7AF-6CC8-3B43-BC88-C543C9484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5B74-A876-AE45-B2B6-A973E50D1011}" type="datetimeFigureOut">
              <a:rPr lang="en-US" smtClean="0"/>
              <a:pPr/>
              <a:t>18/3/16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E7AF-6CC8-3B43-BC88-C543C9484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5B74-A876-AE45-B2B6-A973E50D1011}" type="datetimeFigureOut">
              <a:rPr lang="en-US" smtClean="0"/>
              <a:pPr/>
              <a:t>18/3/16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E7AF-6CC8-3B43-BC88-C543C9484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5B74-A876-AE45-B2B6-A973E50D1011}" type="datetimeFigureOut">
              <a:rPr lang="en-US" smtClean="0"/>
              <a:pPr/>
              <a:t>18/3/16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E7AF-6CC8-3B43-BC88-C543C9484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5B74-A876-AE45-B2B6-A973E50D1011}" type="datetimeFigureOut">
              <a:rPr lang="en-US" smtClean="0"/>
              <a:pPr/>
              <a:t>18/3/16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E7AF-6CC8-3B43-BC88-C543C9484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5B74-A876-AE45-B2B6-A973E50D1011}" type="datetimeFigureOut">
              <a:rPr lang="en-US" smtClean="0"/>
              <a:pPr/>
              <a:t>18/3/16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E7AF-6CC8-3B43-BC88-C543C9484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5B74-A876-AE45-B2B6-A973E50D1011}" type="datetimeFigureOut">
              <a:rPr lang="en-US" smtClean="0"/>
              <a:pPr/>
              <a:t>18/3/16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E7AF-6CC8-3B43-BC88-C543C9484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5B74-A876-AE45-B2B6-A973E50D1011}" type="datetimeFigureOut">
              <a:rPr lang="en-US" smtClean="0"/>
              <a:pPr/>
              <a:t>18/3/16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E7AF-6CC8-3B43-BC88-C543C9484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5B74-A876-AE45-B2B6-A973E50D1011}" type="datetimeFigureOut">
              <a:rPr lang="en-US" smtClean="0"/>
              <a:pPr/>
              <a:t>18/3/16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E7AF-6CC8-3B43-BC88-C543C9484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5B74-A876-AE45-B2B6-A973E50D1011}" type="datetimeFigureOut">
              <a:rPr lang="en-US" smtClean="0"/>
              <a:pPr/>
              <a:t>18/3/16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E7AF-6CC8-3B43-BC88-C543C9484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5B74-A876-AE45-B2B6-A973E50D1011}" type="datetimeFigureOut">
              <a:rPr lang="en-US" smtClean="0"/>
              <a:pPr/>
              <a:t>18/3/16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E7AF-6CC8-3B43-BC88-C543C9484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alpha val="81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45B74-A876-AE45-B2B6-A973E50D1011}" type="datetimeFigureOut">
              <a:rPr lang="en-US" smtClean="0"/>
              <a:pPr/>
              <a:t>18/3/16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7E7AF-6CC8-3B43-BC88-C543C9484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385" y="192900"/>
            <a:ext cx="7543800" cy="2555926"/>
          </a:xfrm>
          <a:solidFill>
            <a:srgbClr val="C9695D"/>
          </a:solidFill>
        </p:spPr>
        <p:txBody>
          <a:bodyPr>
            <a:noAutofit/>
          </a:bodyPr>
          <a:lstStyle/>
          <a:p>
            <a:pPr algn="ctr"/>
            <a:r>
              <a:rPr lang="en-GB" sz="8800" dirty="0" smtClean="0"/>
              <a:t>Romeo &amp; </a:t>
            </a:r>
            <a:r>
              <a:rPr lang="en-GB" sz="8800" dirty="0" smtClean="0"/>
              <a:t>Juliet Act 3 Scene 5</a:t>
            </a:r>
            <a:endParaRPr lang="en-GB" sz="8800" dirty="0"/>
          </a:p>
        </p:txBody>
      </p:sp>
      <p:pic>
        <p:nvPicPr>
          <p:cNvPr id="4" name="Picture 2" descr="http://imgs.littlewhitelies.co.uk/uploads/2013/02/Romeo-and-Juli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85" y="3137096"/>
            <a:ext cx="7543800" cy="315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299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690"/>
            <a:ext cx="8229600" cy="1343146"/>
          </a:xfrm>
          <a:solidFill>
            <a:srgbClr val="C9695D"/>
          </a:solidFill>
        </p:spPr>
        <p:txBody>
          <a:bodyPr>
            <a:normAutofit/>
          </a:bodyPr>
          <a:lstStyle/>
          <a:p>
            <a:r>
              <a:rPr lang="en-GB" sz="6600" b="1" dirty="0" smtClean="0"/>
              <a:t>Learning Objectives</a:t>
            </a:r>
            <a:endParaRPr lang="en-GB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0836"/>
            <a:ext cx="8229600" cy="54371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400" b="1" dirty="0" smtClean="0">
                <a:solidFill>
                  <a:srgbClr val="C9695D"/>
                </a:solidFill>
              </a:rPr>
              <a:t>What? </a:t>
            </a:r>
            <a:r>
              <a:rPr lang="en-GB" sz="3400" dirty="0" smtClean="0"/>
              <a:t>We will practise </a:t>
            </a:r>
            <a:r>
              <a:rPr lang="en-GB" sz="3400" dirty="0"/>
              <a:t>our language </a:t>
            </a:r>
            <a:r>
              <a:rPr lang="en-GB" sz="3400" dirty="0" smtClean="0"/>
              <a:t>analysis skills by focusing on Capulet’s changed decision.</a:t>
            </a:r>
          </a:p>
          <a:p>
            <a:pPr marL="0" indent="0" algn="ctr">
              <a:buNone/>
            </a:pPr>
            <a:r>
              <a:rPr lang="en-GB" sz="3400" b="1" dirty="0" smtClean="0">
                <a:solidFill>
                  <a:srgbClr val="C9695D"/>
                </a:solidFill>
              </a:rPr>
              <a:t>How? </a:t>
            </a:r>
            <a:r>
              <a:rPr lang="en-GB" sz="3400" dirty="0" smtClean="0"/>
              <a:t>We will read Act 3, Scene 5. We will complete some writing tasks and identify the language features used in this scene. We will write a PEARAW.</a:t>
            </a:r>
          </a:p>
          <a:p>
            <a:pPr marL="0" indent="0" algn="ctr">
              <a:buNone/>
            </a:pPr>
            <a:r>
              <a:rPr lang="en-GB" sz="3400" b="1" dirty="0" smtClean="0">
                <a:solidFill>
                  <a:srgbClr val="C9695D"/>
                </a:solidFill>
              </a:rPr>
              <a:t>Why? </a:t>
            </a:r>
            <a:r>
              <a:rPr lang="en-GB" sz="3400" dirty="0" smtClean="0"/>
              <a:t>To continue exploring the theme of decisions, focusing on the character Lord Capulet.</a:t>
            </a:r>
            <a:endParaRPr lang="en-GB" sz="3400" b="1" dirty="0">
              <a:solidFill>
                <a:srgbClr val="C969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378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0"/>
            <a:ext cx="8229600" cy="1143000"/>
          </a:xfrm>
        </p:spPr>
        <p:txBody>
          <a:bodyPr>
            <a:normAutofit/>
          </a:bodyPr>
          <a:lstStyle/>
          <a:p>
            <a:r>
              <a:rPr lang="en-GB" sz="6600" b="1" dirty="0" smtClean="0"/>
              <a:t>Act 3, Scene 5</a:t>
            </a:r>
            <a:endParaRPr lang="en-GB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1828800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We know Paris and Capulet have decided the wedding will be next Thursday - now Lord Capulet must break the news to Juliet…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467544" y="2996952"/>
            <a:ext cx="8204587" cy="3456384"/>
            <a:chOff x="467544" y="2996952"/>
            <a:chExt cx="8204587" cy="3456384"/>
          </a:xfrm>
        </p:grpSpPr>
        <p:sp>
          <p:nvSpPr>
            <p:cNvPr id="4" name="Content Placeholder 3"/>
            <p:cNvSpPr txBox="1">
              <a:spLocks/>
            </p:cNvSpPr>
            <p:nvPr/>
          </p:nvSpPr>
          <p:spPr>
            <a:xfrm>
              <a:off x="467544" y="2996952"/>
              <a:ext cx="8204587" cy="3456384"/>
            </a:xfrm>
            <a:prstGeom prst="rect">
              <a:avLst/>
            </a:prstGeom>
            <a:solidFill>
              <a:schemeClr val="accent2">
                <a:alpha val="81000"/>
              </a:schemeClr>
            </a:solidFill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Arial" pitchFamily="34" charset="0"/>
                <a:buNone/>
              </a:pPr>
              <a:r>
                <a:rPr lang="en-US" b="1" u="sng" dirty="0" smtClean="0"/>
                <a:t>When characters feel ANGRY or UPSET:</a:t>
              </a:r>
            </a:p>
            <a:p>
              <a:pPr>
                <a:buFont typeface="Arial" pitchFamily="34" charset="0"/>
                <a:buNone/>
              </a:pPr>
              <a:r>
                <a:rPr lang="en-US" dirty="0" smtClean="0"/>
                <a:t>Harsh vocabulary</a:t>
              </a:r>
            </a:p>
            <a:p>
              <a:pPr>
                <a:buFont typeface="Arial" pitchFamily="34" charset="0"/>
                <a:buNone/>
              </a:pPr>
              <a:r>
                <a:rPr lang="en-US" dirty="0" smtClean="0"/>
                <a:t>Short sentences</a:t>
              </a:r>
            </a:p>
            <a:p>
              <a:pPr>
                <a:buFont typeface="Arial" pitchFamily="34" charset="0"/>
                <a:buNone/>
              </a:pPr>
              <a:r>
                <a:rPr lang="en-US" dirty="0" smtClean="0"/>
                <a:t>Exclamations</a:t>
              </a:r>
            </a:p>
            <a:p>
              <a:pPr>
                <a:buNone/>
              </a:pPr>
              <a:r>
                <a:rPr lang="en-US" dirty="0"/>
                <a:t>Expletives</a:t>
              </a:r>
            </a:p>
            <a:p>
              <a:pPr>
                <a:buFont typeface="Arial" pitchFamily="34" charset="0"/>
                <a:buNone/>
              </a:pP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139952" y="3789040"/>
              <a:ext cx="4320480" cy="244827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400" dirty="0" smtClean="0"/>
                <a:t>Look out for examples of these as we read!</a:t>
              </a:r>
              <a:endParaRPr lang="en-GB" sz="4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86186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783" y="106017"/>
            <a:ext cx="8772939" cy="1381669"/>
          </a:xfrm>
        </p:spPr>
        <p:txBody>
          <a:bodyPr>
            <a:normAutofit fontScale="90000"/>
          </a:bodyPr>
          <a:lstStyle/>
          <a:p>
            <a:r>
              <a:rPr lang="en-GB" sz="6000" dirty="0" smtClean="0"/>
              <a:t>Capulet isn’t very happy…but how do we know?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5127"/>
            <a:ext cx="8229600" cy="132474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Capulet: How </a:t>
            </a:r>
            <a:r>
              <a:rPr lang="en-GB" dirty="0" err="1" smtClean="0"/>
              <a:t>how</a:t>
            </a:r>
            <a:r>
              <a:rPr lang="en-GB" dirty="0" smtClean="0"/>
              <a:t>! How </a:t>
            </a:r>
            <a:r>
              <a:rPr lang="en-GB" dirty="0" err="1" smtClean="0"/>
              <a:t>how</a:t>
            </a:r>
            <a:r>
              <a:rPr lang="en-GB" dirty="0" smtClean="0"/>
              <a:t>, chop- logic! What is this?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57200" y="4998947"/>
            <a:ext cx="8208912" cy="14033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What language features can we see here?</a:t>
            </a:r>
            <a:endParaRPr lang="en-GB" sz="44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183354" y="2262571"/>
            <a:ext cx="0" cy="19239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94231" y="4126140"/>
            <a:ext cx="2339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Repetition</a:t>
            </a:r>
            <a:endParaRPr lang="en-GB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419" y="3435799"/>
            <a:ext cx="23393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Short sentences</a:t>
            </a:r>
            <a:endParaRPr lang="en-GB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2470387" y="3420635"/>
            <a:ext cx="2339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Exclamation</a:t>
            </a:r>
            <a:endParaRPr lang="en-GB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6118080" y="3512672"/>
            <a:ext cx="23393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Harsh vocabulary</a:t>
            </a:r>
            <a:endParaRPr lang="en-GB" sz="3200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7191058" y="2192207"/>
            <a:ext cx="0" cy="136810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621913" y="2306253"/>
            <a:ext cx="0" cy="12540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6" idx="0"/>
          </p:cNvCxnSpPr>
          <p:nvPr/>
        </p:nvCxnSpPr>
        <p:spPr>
          <a:xfrm flipV="1">
            <a:off x="1175069" y="2657181"/>
            <a:ext cx="0" cy="7786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694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155679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000" b="1" dirty="0" smtClean="0"/>
              <a:t>Capulet: Hang thee, young baggage! Disobedient wretch! I tell thee what; </a:t>
            </a:r>
            <a:r>
              <a:rPr lang="en-GB" sz="3000" b="1" smtClean="0"/>
              <a:t>get thee </a:t>
            </a:r>
            <a:r>
              <a:rPr lang="en-GB" sz="3000" b="1" dirty="0" smtClean="0"/>
              <a:t>to church o’ Thursday, Or never after look me in the face.</a:t>
            </a:r>
            <a:endParaRPr lang="en-GB" sz="3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81160"/>
            <a:ext cx="9144000" cy="517684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r>
              <a:rPr lang="en-GB" sz="3200" b="1" dirty="0" smtClean="0"/>
              <a:t>You must now: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600" b="1" dirty="0">
                <a:solidFill>
                  <a:srgbClr val="C00000"/>
                </a:solidFill>
              </a:rPr>
              <a:t>1</a:t>
            </a:r>
            <a:r>
              <a:rPr lang="en-GB" sz="3600" b="1" dirty="0" smtClean="0">
                <a:solidFill>
                  <a:srgbClr val="C00000"/>
                </a:solidFill>
              </a:rPr>
              <a:t>) Translate this quote. 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>
                <a:solidFill>
                  <a:srgbClr val="C00000"/>
                </a:solidFill>
              </a:rPr>
              <a:t>2</a:t>
            </a:r>
            <a:r>
              <a:rPr lang="en-GB" sz="3600" b="1" dirty="0" smtClean="0">
                <a:solidFill>
                  <a:srgbClr val="C00000"/>
                </a:solidFill>
              </a:rPr>
              <a:t>) Identify the language features.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>
                <a:solidFill>
                  <a:srgbClr val="C75F09"/>
                </a:solidFill>
              </a:rPr>
              <a:t>3</a:t>
            </a:r>
            <a:r>
              <a:rPr lang="en-GB" sz="3600" b="1" dirty="0" smtClean="0">
                <a:solidFill>
                  <a:srgbClr val="C75F09"/>
                </a:solidFill>
              </a:rPr>
              <a:t>) Identify the dramatic irony in this.</a:t>
            </a:r>
            <a:br>
              <a:rPr lang="en-GB" sz="3600" b="1" dirty="0" smtClean="0">
                <a:solidFill>
                  <a:srgbClr val="C75F09"/>
                </a:solidFill>
              </a:rPr>
            </a:br>
            <a:r>
              <a:rPr lang="en-GB" sz="3600" b="1" dirty="0" smtClean="0">
                <a:solidFill>
                  <a:srgbClr val="C75F09"/>
                </a:solidFill>
              </a:rPr>
              <a:t>4) Think about the decision Lord Capulet is making here – is this surprising in regards to the context? 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>
                <a:solidFill>
                  <a:srgbClr val="009644"/>
                </a:solidFill>
              </a:rPr>
              <a:t>5</a:t>
            </a:r>
            <a:r>
              <a:rPr lang="en-GB" sz="3600" b="1" dirty="0" smtClean="0">
                <a:solidFill>
                  <a:srgbClr val="009644"/>
                </a:solidFill>
              </a:rPr>
              <a:t>) What is the EFFECT of the language features and the dramatic irony</a:t>
            </a:r>
            <a:r>
              <a:rPr lang="en-GB" sz="3600" b="1" dirty="0">
                <a:solidFill>
                  <a:srgbClr val="009644"/>
                </a:solidFill>
              </a:rPr>
              <a:t>?</a:t>
            </a:r>
            <a:r>
              <a:rPr lang="en-GB" sz="3200" b="1" dirty="0">
                <a:solidFill>
                  <a:srgbClr val="009644"/>
                </a:solidFill>
              </a:rPr>
              <a:t/>
            </a:r>
            <a:br>
              <a:rPr lang="en-GB" sz="3200" b="1" dirty="0">
                <a:solidFill>
                  <a:srgbClr val="009644"/>
                </a:solidFill>
              </a:rPr>
            </a:br>
            <a:r>
              <a:rPr lang="en-GB" sz="3200" b="1" dirty="0" smtClean="0">
                <a:solidFill>
                  <a:srgbClr val="009644"/>
                </a:solidFill>
              </a:rPr>
              <a:t/>
            </a:r>
            <a:br>
              <a:rPr lang="en-GB" sz="3200" b="1" dirty="0" smtClean="0">
                <a:solidFill>
                  <a:srgbClr val="009644"/>
                </a:solidFill>
              </a:rPr>
            </a:br>
            <a:endParaRPr lang="en-GB" sz="3200" b="1" dirty="0">
              <a:solidFill>
                <a:srgbClr val="009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494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9695D"/>
          </a:solidFill>
        </p:spPr>
        <p:txBody>
          <a:bodyPr>
            <a:normAutofit/>
          </a:bodyPr>
          <a:lstStyle/>
          <a:p>
            <a:r>
              <a:rPr lang="en-GB" sz="6000" dirty="0" smtClean="0"/>
              <a:t>PEE </a:t>
            </a:r>
            <a:r>
              <a:rPr lang="en-GB" sz="6000" dirty="0" smtClean="0"/>
              <a:t>Practise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Write a </a:t>
            </a:r>
            <a:r>
              <a:rPr lang="en-GB" b="1" dirty="0" smtClean="0"/>
              <a:t>PEE paragraph </a:t>
            </a:r>
            <a:r>
              <a:rPr lang="en-GB" b="1" dirty="0" smtClean="0"/>
              <a:t>about:</a:t>
            </a:r>
          </a:p>
          <a:p>
            <a:pPr marL="0" indent="0" algn="ctr">
              <a:buNone/>
            </a:pPr>
            <a:r>
              <a:rPr lang="en-GB" dirty="0" smtClean="0"/>
              <a:t>Lord Capulet’s decision to force Juliet to Marry Paris.</a:t>
            </a:r>
          </a:p>
          <a:p>
            <a:pPr marL="0" indent="0" algn="ctr">
              <a:buNone/>
            </a:pPr>
            <a:r>
              <a:rPr lang="en-GB" sz="1800" dirty="0" smtClean="0"/>
              <a:t>OR</a:t>
            </a:r>
          </a:p>
          <a:p>
            <a:pPr marL="0" indent="0" algn="ctr">
              <a:buNone/>
            </a:pPr>
            <a:r>
              <a:rPr lang="en-GB" dirty="0" smtClean="0"/>
              <a:t>Juliet’s reaction to her Father’s decision that she has to marry Paris.</a:t>
            </a:r>
          </a:p>
          <a:p>
            <a:pPr marL="0" indent="0" algn="ctr">
              <a:buNone/>
            </a:pPr>
            <a:r>
              <a:rPr lang="en-GB" sz="2000" dirty="0" smtClean="0"/>
              <a:t>OR</a:t>
            </a:r>
          </a:p>
          <a:p>
            <a:pPr marL="0" indent="0" algn="ctr">
              <a:buNone/>
            </a:pPr>
            <a:r>
              <a:rPr lang="en-GB" dirty="0" smtClean="0"/>
              <a:t>How Lord Capulet’s decision here links in with the historical context – is it surprising?</a:t>
            </a:r>
          </a:p>
          <a:p>
            <a:pPr marL="0" indent="0" algn="ctr">
              <a:buNone/>
            </a:pPr>
            <a:endParaRPr lang="en-GB" sz="1800" dirty="0" smtClean="0"/>
          </a:p>
          <a:p>
            <a:pPr marL="0" indent="0" algn="ctr">
              <a:buNone/>
            </a:pPr>
            <a:r>
              <a:rPr lang="en-GB" sz="2400" b="1" dirty="0" smtClean="0"/>
              <a:t>Use your answers from the last task to help you!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7736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1482</TotalTime>
  <Words>265</Words>
  <Application>Microsoft Macintosh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Romeo &amp; Juliet Act 3 Scene 5</vt:lpstr>
      <vt:lpstr>Learning Objectives</vt:lpstr>
      <vt:lpstr>Act 3, Scene 5</vt:lpstr>
      <vt:lpstr>Capulet isn’t very happy…but how do we know?</vt:lpstr>
      <vt:lpstr>You must now: 1) Translate this quote.  2) Identify the language features. 3) Identify the dramatic irony in this. 4) Think about the decision Lord Capulet is making here – is this surprising in regards to the context?  5) What is the EFFECT of the language features and the dramatic irony?  </vt:lpstr>
      <vt:lpstr>PEE Practise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Camilla Pierry</dc:creator>
  <cp:lastModifiedBy>Teacher</cp:lastModifiedBy>
  <cp:revision>110</cp:revision>
  <dcterms:created xsi:type="dcterms:W3CDTF">2013-04-21T12:06:57Z</dcterms:created>
  <dcterms:modified xsi:type="dcterms:W3CDTF">2016-03-18T01:31:34Z</dcterms:modified>
</cp:coreProperties>
</file>